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Anaheim"/>
      <p:regular r:id="rId26"/>
    </p:embeddedFont>
    <p:embeddedFont>
      <p:font typeface="Barlow Condensed ExtraBold"/>
      <p:bold r:id="rId27"/>
      <p:boldItalic r:id="rId28"/>
    </p:embeddedFont>
    <p:embeddedFont>
      <p:font typeface="Overpass Mono"/>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1F22D21-3321-47A8-B606-22E607FB53B7}">
  <a:tblStyle styleId="{61F22D21-3321-47A8-B606-22E607FB53B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Anaheim-regular.fntdata"/><Relationship Id="rId25" Type="http://schemas.openxmlformats.org/officeDocument/2006/relationships/slide" Target="slides/slide19.xml"/><Relationship Id="rId28" Type="http://schemas.openxmlformats.org/officeDocument/2006/relationships/font" Target="fonts/BarlowCondensedExtraBold-boldItalic.fntdata"/><Relationship Id="rId27" Type="http://schemas.openxmlformats.org/officeDocument/2006/relationships/font" Target="fonts/BarlowCondensedExtraBold-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OverpassMono-regular.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OverpassMono-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png>
</file>

<file path=ppt/media/image12.png>
</file>

<file path=ppt/media/image13.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6dea369a0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6dea369a0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6dea369a0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6dea369a0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6dea369a03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6dea369a03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e435027922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e435027922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e435027922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e435027922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745058171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745058171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e435027922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e435027922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756782ae9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756782ae9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756782ae9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756782ae9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756782ae9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756782ae9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7427f0187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7427f018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e435027922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e435027922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e435027922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e435027922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6dea369a03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6dea369a03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745058171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745058171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754727672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754727672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6dea369a0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6dea369a0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6dea369a0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6dea369a0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4907610" y="256000"/>
            <a:ext cx="4236378" cy="1275904"/>
            <a:chOff x="4049654" y="323050"/>
            <a:chExt cx="5094250" cy="1534276"/>
          </a:xfrm>
        </p:grpSpPr>
        <p:sp>
          <p:nvSpPr>
            <p:cNvPr id="10" name="Google Shape;10;p2"/>
            <p:cNvSpPr/>
            <p:nvPr/>
          </p:nvSpPr>
          <p:spPr>
            <a:xfrm flipH="1">
              <a:off x="6715125" y="1500475"/>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039752" y="910981"/>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6330166" y="910975"/>
              <a:ext cx="151376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6896105" y="323050"/>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flipH="1">
              <a:off x="4620591" y="910975"/>
              <a:ext cx="151376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4049654" y="323050"/>
              <a:ext cx="2665470"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4346512" y="1500475"/>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 name="Google Shape;17;p2"/>
          <p:cNvGrpSpPr/>
          <p:nvPr/>
        </p:nvGrpSpPr>
        <p:grpSpPr>
          <a:xfrm rot="10800000">
            <a:off x="11" y="3581007"/>
            <a:ext cx="4236378" cy="1275904"/>
            <a:chOff x="4049654" y="323050"/>
            <a:chExt cx="5094250" cy="1534276"/>
          </a:xfrm>
        </p:grpSpPr>
        <p:sp>
          <p:nvSpPr>
            <p:cNvPr id="18" name="Google Shape;18;p2"/>
            <p:cNvSpPr/>
            <p:nvPr/>
          </p:nvSpPr>
          <p:spPr>
            <a:xfrm flipH="1">
              <a:off x="6715125" y="1500475"/>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flipH="1">
              <a:off x="8039752" y="910981"/>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flipH="1">
              <a:off x="6330166" y="910975"/>
              <a:ext cx="151376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flipH="1">
              <a:off x="6896105" y="323050"/>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flipH="1">
              <a:off x="4620591" y="910975"/>
              <a:ext cx="151376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flipH="1">
              <a:off x="4049654" y="323050"/>
              <a:ext cx="2665470"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flipH="1">
              <a:off x="4346512" y="1500475"/>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flipH="1">
            <a:off x="7189050" y="4268800"/>
            <a:ext cx="1954825" cy="517822"/>
          </a:xfrm>
          <a:custGeom>
            <a:rect b="b" l="l" r="r" t="t"/>
            <a:pathLst>
              <a:path extrusionOk="0" h="2764" w="2882">
                <a:moveTo>
                  <a:pt x="0" y="1"/>
                </a:moveTo>
                <a:lnTo>
                  <a:pt x="0" y="2763"/>
                </a:lnTo>
                <a:lnTo>
                  <a:pt x="2881" y="2763"/>
                </a:lnTo>
                <a:lnTo>
                  <a:pt x="2881" y="1"/>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flipH="1">
            <a:off x="7603701" y="4786625"/>
            <a:ext cx="1540299" cy="356874"/>
          </a:xfrm>
          <a:custGeom>
            <a:rect b="b" l="l" r="r" t="t"/>
            <a:pathLst>
              <a:path extrusionOk="0" h="2764" w="2882">
                <a:moveTo>
                  <a:pt x="0" y="1"/>
                </a:moveTo>
                <a:lnTo>
                  <a:pt x="0" y="2763"/>
                </a:lnTo>
                <a:lnTo>
                  <a:pt x="2881" y="2763"/>
                </a:lnTo>
                <a:lnTo>
                  <a:pt x="2881"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0" y="517825"/>
            <a:ext cx="1540299" cy="356874"/>
          </a:xfrm>
          <a:custGeom>
            <a:rect b="b" l="l" r="r" t="t"/>
            <a:pathLst>
              <a:path extrusionOk="0" h="2764" w="2882">
                <a:moveTo>
                  <a:pt x="0" y="1"/>
                </a:moveTo>
                <a:lnTo>
                  <a:pt x="0" y="2763"/>
                </a:lnTo>
                <a:lnTo>
                  <a:pt x="2881" y="2763"/>
                </a:lnTo>
                <a:lnTo>
                  <a:pt x="2881" y="1"/>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25" y="0"/>
            <a:ext cx="1954825" cy="517822"/>
          </a:xfrm>
          <a:custGeom>
            <a:rect b="b" l="l" r="r" t="t"/>
            <a:pathLst>
              <a:path extrusionOk="0" h="2764" w="2882">
                <a:moveTo>
                  <a:pt x="0" y="1"/>
                </a:moveTo>
                <a:lnTo>
                  <a:pt x="0" y="2763"/>
                </a:lnTo>
                <a:lnTo>
                  <a:pt x="2881" y="2763"/>
                </a:lnTo>
                <a:lnTo>
                  <a:pt x="2881"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txBox="1"/>
          <p:nvPr>
            <p:ph type="ctrTitle"/>
          </p:nvPr>
        </p:nvSpPr>
        <p:spPr>
          <a:xfrm>
            <a:off x="1621175" y="1809538"/>
            <a:ext cx="5901600" cy="1403400"/>
          </a:xfrm>
          <a:prstGeom prst="rect">
            <a:avLst/>
          </a:prstGeom>
        </p:spPr>
        <p:txBody>
          <a:bodyPr anchorCtr="0" anchor="b" bIns="0" lIns="91425" spcFirstLastPara="1" rIns="91425" wrap="square" tIns="91425">
            <a:noAutofit/>
          </a:bodyPr>
          <a:lstStyle>
            <a:lvl1pPr lvl="0" rtl="0" algn="ctr">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30" name="Google Shape;30;p2"/>
          <p:cNvSpPr txBox="1"/>
          <p:nvPr>
            <p:ph idx="1" type="subTitle"/>
          </p:nvPr>
        </p:nvSpPr>
        <p:spPr>
          <a:xfrm>
            <a:off x="1621227" y="3503925"/>
            <a:ext cx="5901600" cy="42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2100"/>
              <a:buNone/>
              <a:defRPr sz="1700">
                <a:solidFill>
                  <a:schemeClr val="dk2"/>
                </a:solidFill>
              </a:defRPr>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1" name="Shape 111"/>
        <p:cNvGrpSpPr/>
        <p:nvPr/>
      </p:nvGrpSpPr>
      <p:grpSpPr>
        <a:xfrm>
          <a:off x="0" y="0"/>
          <a:ext cx="0" cy="0"/>
          <a:chOff x="0" y="0"/>
          <a:chExt cx="0" cy="0"/>
        </a:xfrm>
      </p:grpSpPr>
      <p:sp>
        <p:nvSpPr>
          <p:cNvPr id="112" name="Google Shape;112;p11"/>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000"/>
              </a:spcBef>
              <a:spcAft>
                <a:spcPts val="0"/>
              </a:spcAft>
              <a:buSzPts val="1600"/>
              <a:buChar char="○"/>
              <a:defRPr sz="1600"/>
            </a:lvl2pPr>
            <a:lvl3pPr indent="-330200" lvl="2" marL="1371600" rtl="0" algn="ctr">
              <a:spcBef>
                <a:spcPts val="1000"/>
              </a:spcBef>
              <a:spcAft>
                <a:spcPts val="0"/>
              </a:spcAft>
              <a:buSzPts val="1600"/>
              <a:buChar char="■"/>
              <a:defRPr sz="1600"/>
            </a:lvl3pPr>
            <a:lvl4pPr indent="-330200" lvl="3" marL="1828800" rtl="0" algn="ctr">
              <a:spcBef>
                <a:spcPts val="1000"/>
              </a:spcBef>
              <a:spcAft>
                <a:spcPts val="0"/>
              </a:spcAft>
              <a:buSzPts val="1600"/>
              <a:buChar char="●"/>
              <a:defRPr sz="1600"/>
            </a:lvl4pPr>
            <a:lvl5pPr indent="-330200" lvl="4" marL="2286000" rtl="0" algn="ctr">
              <a:spcBef>
                <a:spcPts val="1000"/>
              </a:spcBef>
              <a:spcAft>
                <a:spcPts val="0"/>
              </a:spcAft>
              <a:buSzPts val="1600"/>
              <a:buChar char="○"/>
              <a:defRPr sz="1600"/>
            </a:lvl5pPr>
            <a:lvl6pPr indent="-330200" lvl="5" marL="2743200" rtl="0" algn="ctr">
              <a:spcBef>
                <a:spcPts val="1000"/>
              </a:spcBef>
              <a:spcAft>
                <a:spcPts val="0"/>
              </a:spcAft>
              <a:buSzPts val="1600"/>
              <a:buChar char="■"/>
              <a:defRPr sz="1600"/>
            </a:lvl6pPr>
            <a:lvl7pPr indent="-330200" lvl="6" marL="3200400" rtl="0" algn="ctr">
              <a:spcBef>
                <a:spcPts val="1000"/>
              </a:spcBef>
              <a:spcAft>
                <a:spcPts val="0"/>
              </a:spcAft>
              <a:buSzPts val="1600"/>
              <a:buChar char="●"/>
              <a:defRPr sz="1600"/>
            </a:lvl7pPr>
            <a:lvl8pPr indent="-330200" lvl="7" marL="3657600" rtl="0" algn="ctr">
              <a:spcBef>
                <a:spcPts val="1000"/>
              </a:spcBef>
              <a:spcAft>
                <a:spcPts val="0"/>
              </a:spcAft>
              <a:buSzPts val="1600"/>
              <a:buChar char="○"/>
              <a:defRPr sz="1600"/>
            </a:lvl8pPr>
            <a:lvl9pPr indent="-330200" lvl="8" marL="4114800" rtl="0" algn="ctr">
              <a:spcBef>
                <a:spcPts val="1000"/>
              </a:spcBef>
              <a:spcAft>
                <a:spcPts val="1000"/>
              </a:spcAft>
              <a:buSzPts val="1600"/>
              <a:buChar char="■"/>
              <a:defRPr sz="1600"/>
            </a:lvl9pPr>
          </a:lstStyle>
          <a:p/>
        </p:txBody>
      </p:sp>
      <p:sp>
        <p:nvSpPr>
          <p:cNvPr id="124" name="Google Shape;124;p11"/>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25" name="Shape 12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3"/>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1" name="Google Shape;51;p3"/>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2" name="Shape 52"/>
        <p:cNvGrpSpPr/>
        <p:nvPr/>
      </p:nvGrpSpPr>
      <p:grpSpPr>
        <a:xfrm>
          <a:off x="0" y="0"/>
          <a:ext cx="0" cy="0"/>
          <a:chOff x="0" y="0"/>
          <a:chExt cx="0" cy="0"/>
        </a:xfrm>
      </p:grpSpPr>
      <p:sp>
        <p:nvSpPr>
          <p:cNvPr id="53" name="Google Shape;53;p4"/>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SemiBold"/>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000"/>
              </a:spcBef>
              <a:spcAft>
                <a:spcPts val="0"/>
              </a:spcAft>
              <a:buSzPts val="1600"/>
              <a:buFont typeface="Nunito Light"/>
              <a:buChar char="■"/>
              <a:defRPr sz="1600"/>
            </a:lvl3pPr>
            <a:lvl4pPr indent="-330200" lvl="3" marL="1828800" rtl="0">
              <a:spcBef>
                <a:spcPts val="1000"/>
              </a:spcBef>
              <a:spcAft>
                <a:spcPts val="0"/>
              </a:spcAft>
              <a:buSzPts val="1600"/>
              <a:buFont typeface="Nunito Light"/>
              <a:buChar char="●"/>
              <a:defRPr sz="1600"/>
            </a:lvl4pPr>
            <a:lvl5pPr indent="-330200" lvl="4" marL="2286000" rtl="0">
              <a:spcBef>
                <a:spcPts val="1000"/>
              </a:spcBef>
              <a:spcAft>
                <a:spcPts val="0"/>
              </a:spcAft>
              <a:buSzPts val="1600"/>
              <a:buFont typeface="Nunito Light"/>
              <a:buChar char="○"/>
              <a:defRPr sz="1600"/>
            </a:lvl5pPr>
            <a:lvl6pPr indent="-330200" lvl="5" marL="2743200" rtl="0">
              <a:spcBef>
                <a:spcPts val="1000"/>
              </a:spcBef>
              <a:spcAft>
                <a:spcPts val="0"/>
              </a:spcAft>
              <a:buSzPts val="1600"/>
              <a:buFont typeface="Nunito Light"/>
              <a:buChar char="■"/>
              <a:defRPr sz="1600"/>
            </a:lvl6pPr>
            <a:lvl7pPr indent="-330200" lvl="6" marL="3200400" rtl="0">
              <a:spcBef>
                <a:spcPts val="1000"/>
              </a:spcBef>
              <a:spcAft>
                <a:spcPts val="0"/>
              </a:spcAft>
              <a:buSzPts val="1600"/>
              <a:buFont typeface="Nunito Light"/>
              <a:buChar char="●"/>
              <a:defRPr sz="1600"/>
            </a:lvl7pPr>
            <a:lvl8pPr indent="-330200" lvl="7" marL="3657600" rtl="0">
              <a:spcBef>
                <a:spcPts val="1000"/>
              </a:spcBef>
              <a:spcAft>
                <a:spcPts val="0"/>
              </a:spcAft>
              <a:buSzPts val="1600"/>
              <a:buFont typeface="Nunito Light"/>
              <a:buChar char="○"/>
              <a:defRPr sz="1600"/>
            </a:lvl8pPr>
            <a:lvl9pPr indent="-330200" lvl="8" marL="4114800" rtl="0">
              <a:spcBef>
                <a:spcPts val="1000"/>
              </a:spcBef>
              <a:spcAft>
                <a:spcPts val="1000"/>
              </a:spcAft>
              <a:buSzPts val="1600"/>
              <a:buFont typeface="Nunito Light"/>
              <a:buChar char="■"/>
              <a:defRPr sz="1600"/>
            </a:lvl9pPr>
          </a:lstStyle>
          <a:p/>
        </p:txBody>
      </p:sp>
      <p:sp>
        <p:nvSpPr>
          <p:cNvPr id="55" name="Google Shape;55;p4"/>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6" name="Shape 56"/>
        <p:cNvGrpSpPr/>
        <p:nvPr/>
      </p:nvGrpSpPr>
      <p:grpSpPr>
        <a:xfrm>
          <a:off x="0" y="0"/>
          <a:ext cx="0" cy="0"/>
          <a:chOff x="0" y="0"/>
          <a:chExt cx="0" cy="0"/>
        </a:xfrm>
      </p:grpSpPr>
      <p:sp>
        <p:nvSpPr>
          <p:cNvPr id="57" name="Google Shape;57;p5"/>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58" name="Google Shape;58;p5"/>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59" name="Google Shape;59;p5"/>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60" name="Google Shape;60;p5"/>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61" name="Google Shape;61;p5"/>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62" name="Google Shape;62;p5"/>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6"/>
          <p:cNvSpPr txBox="1"/>
          <p:nvPr>
            <p:ph type="title"/>
          </p:nvPr>
        </p:nvSpPr>
        <p:spPr>
          <a:xfrm>
            <a:off x="720000" y="343200"/>
            <a:ext cx="7704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5" name="Shape 65"/>
        <p:cNvGrpSpPr/>
        <p:nvPr/>
      </p:nvGrpSpPr>
      <p:grpSpPr>
        <a:xfrm>
          <a:off x="0" y="0"/>
          <a:ext cx="0" cy="0"/>
          <a:chOff x="0" y="0"/>
          <a:chExt cx="0" cy="0"/>
        </a:xfrm>
      </p:grpSpPr>
      <p:sp>
        <p:nvSpPr>
          <p:cNvPr id="66" name="Google Shape;66;p7"/>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67" name="Google Shape;67;p7"/>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0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68" name="Google Shape;68;p7"/>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7"/>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0" name="Shape 70"/>
        <p:cNvGrpSpPr/>
        <p:nvPr/>
      </p:nvGrpSpPr>
      <p:grpSpPr>
        <a:xfrm>
          <a:off x="0" y="0"/>
          <a:ext cx="0" cy="0"/>
          <a:chOff x="0" y="0"/>
          <a:chExt cx="0" cy="0"/>
        </a:xfrm>
      </p:grpSpPr>
      <p:sp>
        <p:nvSpPr>
          <p:cNvPr id="71" name="Google Shape;71;p8"/>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8"/>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8"/>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8"/>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20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97" name="Google Shape;97;p8"/>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8" name="Shape 98"/>
        <p:cNvGrpSpPr/>
        <p:nvPr/>
      </p:nvGrpSpPr>
      <p:grpSpPr>
        <a:xfrm>
          <a:off x="0" y="0"/>
          <a:ext cx="0" cy="0"/>
          <a:chOff x="0" y="0"/>
          <a:chExt cx="0" cy="0"/>
        </a:xfrm>
      </p:grpSpPr>
      <p:sp>
        <p:nvSpPr>
          <p:cNvPr id="99" name="Google Shape;99;p9"/>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0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00" name="Google Shape;100;p9"/>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01" name="Google Shape;101;p9"/>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9"/>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3" name="Shape 103"/>
        <p:cNvGrpSpPr/>
        <p:nvPr/>
      </p:nvGrpSpPr>
      <p:grpSpPr>
        <a:xfrm>
          <a:off x="0" y="0"/>
          <a:ext cx="0" cy="0"/>
          <a:chOff x="0" y="0"/>
          <a:chExt cx="0" cy="0"/>
        </a:xfrm>
      </p:grpSpPr>
      <p:sp>
        <p:nvSpPr>
          <p:cNvPr id="104" name="Google Shape;104;p10"/>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0"/>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rgbClr val="EC0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0"/>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0"/>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rtl="0">
              <a:spcBef>
                <a:spcPts val="0"/>
              </a:spcBef>
              <a:spcAft>
                <a:spcPts val="0"/>
              </a:spcAft>
              <a:buClr>
                <a:schemeClr val="lt1"/>
              </a:buClr>
              <a:buSzPts val="2800"/>
              <a:buNone/>
              <a:defRPr sz="2800">
                <a:solidFill>
                  <a:schemeClr val="lt1"/>
                </a:solidFill>
              </a:defRPr>
            </a:lvl2pPr>
            <a:lvl3pPr lvl="2" rtl="0">
              <a:spcBef>
                <a:spcPts val="0"/>
              </a:spcBef>
              <a:spcAft>
                <a:spcPts val="0"/>
              </a:spcAft>
              <a:buClr>
                <a:schemeClr val="lt1"/>
              </a:buClr>
              <a:buSzPts val="2800"/>
              <a:buNone/>
              <a:defRPr sz="2800">
                <a:solidFill>
                  <a:schemeClr val="lt1"/>
                </a:solidFill>
              </a:defRPr>
            </a:lvl3pPr>
            <a:lvl4pPr lvl="3" rtl="0">
              <a:spcBef>
                <a:spcPts val="0"/>
              </a:spcBef>
              <a:spcAft>
                <a:spcPts val="0"/>
              </a:spcAft>
              <a:buClr>
                <a:schemeClr val="lt1"/>
              </a:buClr>
              <a:buSzPts val="2800"/>
              <a:buNone/>
              <a:defRPr sz="2800">
                <a:solidFill>
                  <a:schemeClr val="lt1"/>
                </a:solidFill>
              </a:defRPr>
            </a:lvl4pPr>
            <a:lvl5pPr lvl="4" rtl="0">
              <a:spcBef>
                <a:spcPts val="0"/>
              </a:spcBef>
              <a:spcAft>
                <a:spcPts val="0"/>
              </a:spcAft>
              <a:buClr>
                <a:schemeClr val="lt1"/>
              </a:buClr>
              <a:buSzPts val="2800"/>
              <a:buNone/>
              <a:defRPr sz="2800">
                <a:solidFill>
                  <a:schemeClr val="lt1"/>
                </a:solidFill>
              </a:defRPr>
            </a:lvl5pPr>
            <a:lvl6pPr lvl="5" rtl="0">
              <a:spcBef>
                <a:spcPts val="0"/>
              </a:spcBef>
              <a:spcAft>
                <a:spcPts val="0"/>
              </a:spcAft>
              <a:buClr>
                <a:schemeClr val="lt1"/>
              </a:buClr>
              <a:buSzPts val="2800"/>
              <a:buNone/>
              <a:defRPr sz="2800">
                <a:solidFill>
                  <a:schemeClr val="lt1"/>
                </a:solidFill>
              </a:defRPr>
            </a:lvl6pPr>
            <a:lvl7pPr lvl="6" rtl="0">
              <a:spcBef>
                <a:spcPts val="0"/>
              </a:spcBef>
              <a:spcAft>
                <a:spcPts val="0"/>
              </a:spcAft>
              <a:buClr>
                <a:schemeClr val="lt1"/>
              </a:buClr>
              <a:buSzPts val="2800"/>
              <a:buNone/>
              <a:defRPr sz="2800">
                <a:solidFill>
                  <a:schemeClr val="lt1"/>
                </a:solidFill>
              </a:defRPr>
            </a:lvl7pPr>
            <a:lvl8pPr lvl="7" rtl="0">
              <a:spcBef>
                <a:spcPts val="0"/>
              </a:spcBef>
              <a:spcAft>
                <a:spcPts val="0"/>
              </a:spcAft>
              <a:buClr>
                <a:schemeClr val="lt1"/>
              </a:buClr>
              <a:buSzPts val="2800"/>
              <a:buNone/>
              <a:defRPr sz="2800">
                <a:solidFill>
                  <a:schemeClr val="lt1"/>
                </a:solidFill>
              </a:defRPr>
            </a:lvl8pPr>
            <a:lvl9pPr lvl="8" rtl="0">
              <a:spcBef>
                <a:spcPts val="0"/>
              </a:spcBef>
              <a:spcAft>
                <a:spcPts val="0"/>
              </a:spcAft>
              <a:buClr>
                <a:schemeClr val="lt1"/>
              </a:buClr>
              <a:buSzPts val="2800"/>
              <a:buNone/>
              <a:defRPr sz="2800">
                <a:solidFill>
                  <a:schemeClr val="lt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55600" lvl="0" marL="457200" rtl="0">
              <a:lnSpc>
                <a:spcPct val="115000"/>
              </a:lnSpc>
              <a:spcBef>
                <a:spcPts val="0"/>
              </a:spcBef>
              <a:spcAft>
                <a:spcPts val="0"/>
              </a:spcAft>
              <a:buClr>
                <a:schemeClr val="lt1"/>
              </a:buClr>
              <a:buSzPts val="2000"/>
              <a:buFont typeface="Anaheim"/>
              <a:buChar char="●"/>
              <a:defRPr sz="1800">
                <a:solidFill>
                  <a:schemeClr val="lt1"/>
                </a:solidFill>
                <a:latin typeface="Anaheim"/>
                <a:ea typeface="Anaheim"/>
                <a:cs typeface="Anaheim"/>
                <a:sym typeface="Anaheim"/>
              </a:defRPr>
            </a:lvl1pPr>
            <a:lvl2pPr indent="-317500" lvl="1" marL="914400" rtl="0">
              <a:lnSpc>
                <a:spcPct val="115000"/>
              </a:lnSpc>
              <a:spcBef>
                <a:spcPts val="10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rtl="0">
              <a:lnSpc>
                <a:spcPct val="115000"/>
              </a:lnSpc>
              <a:spcBef>
                <a:spcPts val="10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rtl="0">
              <a:lnSpc>
                <a:spcPct val="115000"/>
              </a:lnSpc>
              <a:spcBef>
                <a:spcPts val="10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rtl="0">
              <a:lnSpc>
                <a:spcPct val="115000"/>
              </a:lnSpc>
              <a:spcBef>
                <a:spcPts val="10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rtl="0">
              <a:lnSpc>
                <a:spcPct val="115000"/>
              </a:lnSpc>
              <a:spcBef>
                <a:spcPts val="10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rtl="0">
              <a:lnSpc>
                <a:spcPct val="115000"/>
              </a:lnSpc>
              <a:spcBef>
                <a:spcPts val="10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rtl="0">
              <a:lnSpc>
                <a:spcPct val="115000"/>
              </a:lnSpc>
              <a:spcBef>
                <a:spcPts val="10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rtl="0">
              <a:lnSpc>
                <a:spcPct val="115000"/>
              </a:lnSpc>
              <a:spcBef>
                <a:spcPts val="1000"/>
              </a:spcBef>
              <a:spcAft>
                <a:spcPts val="10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9.pn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hyperlink" Target="https://dartfrog.vgv.dev/docs/overview" TargetMode="External"/><Relationship Id="rId4" Type="http://schemas.openxmlformats.org/officeDocument/2006/relationships/hyperlink" Target="https://github.com/VeryGoodOpenSource/awesome_dart_fro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0.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5.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3"/>
          <p:cNvSpPr txBox="1"/>
          <p:nvPr>
            <p:ph type="ctrTitle"/>
          </p:nvPr>
        </p:nvSpPr>
        <p:spPr>
          <a:xfrm>
            <a:off x="777200" y="1809550"/>
            <a:ext cx="7632300" cy="14034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s" sz="6500"/>
              <a:t>POWER UP YOUR</a:t>
            </a:r>
            <a:endParaRPr sz="6500"/>
          </a:p>
          <a:p>
            <a:pPr indent="0" lvl="0" marL="0" rtl="0" algn="ctr">
              <a:spcBef>
                <a:spcPts val="0"/>
              </a:spcBef>
              <a:spcAft>
                <a:spcPts val="0"/>
              </a:spcAft>
              <a:buNone/>
            </a:pPr>
            <a:r>
              <a:rPr lang="es" sz="3700"/>
              <a:t>PROJECT WITH DART BACKEND</a:t>
            </a:r>
            <a:endParaRPr/>
          </a:p>
        </p:txBody>
      </p:sp>
      <p:grpSp>
        <p:nvGrpSpPr>
          <p:cNvPr id="131" name="Google Shape;131;p13"/>
          <p:cNvGrpSpPr/>
          <p:nvPr/>
        </p:nvGrpSpPr>
        <p:grpSpPr>
          <a:xfrm>
            <a:off x="4290650" y="1186778"/>
            <a:ext cx="562741" cy="385776"/>
            <a:chOff x="4290650" y="1186778"/>
            <a:chExt cx="562741" cy="385776"/>
          </a:xfrm>
        </p:grpSpPr>
        <p:sp>
          <p:nvSpPr>
            <p:cNvPr id="132" name="Google Shape;132;p13"/>
            <p:cNvSpPr/>
            <p:nvPr/>
          </p:nvSpPr>
          <p:spPr>
            <a:xfrm>
              <a:off x="4465972" y="1186778"/>
              <a:ext cx="212098" cy="385776"/>
            </a:xfrm>
            <a:custGeom>
              <a:rect b="b" l="l" r="r" t="t"/>
              <a:pathLst>
                <a:path extrusionOk="0" h="5633" w="3097">
                  <a:moveTo>
                    <a:pt x="2239" y="1"/>
                  </a:moveTo>
                  <a:lnTo>
                    <a:pt x="1" y="5275"/>
                  </a:lnTo>
                  <a:lnTo>
                    <a:pt x="846" y="5633"/>
                  </a:lnTo>
                  <a:lnTo>
                    <a:pt x="3096" y="370"/>
                  </a:lnTo>
                  <a:lnTo>
                    <a:pt x="2239"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a:off x="4290650" y="1256907"/>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4685329" y="1256907"/>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2000"/>
                                        <p:tgtEl>
                                          <p:spTgt spid="1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2"/>
          <p:cNvSpPr txBox="1"/>
          <p:nvPr>
            <p:ph type="title"/>
          </p:nvPr>
        </p:nvSpPr>
        <p:spPr>
          <a:xfrm>
            <a:off x="707350" y="343200"/>
            <a:ext cx="78246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2</a:t>
            </a:r>
            <a:r>
              <a:rPr lang="es"/>
              <a:t>.1 Why do we need Dart🎯 in it?</a:t>
            </a:r>
            <a:endParaRPr/>
          </a:p>
        </p:txBody>
      </p:sp>
      <p:sp>
        <p:nvSpPr>
          <p:cNvPr id="214" name="Google Shape;214;p22"/>
          <p:cNvSpPr txBox="1"/>
          <p:nvPr>
            <p:ph idx="1" type="subTitle"/>
          </p:nvPr>
        </p:nvSpPr>
        <p:spPr>
          <a:xfrm flipH="1">
            <a:off x="1343325" y="1328925"/>
            <a:ext cx="2892000" cy="95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s" sz="2200"/>
              <a:t>Reason - 1</a:t>
            </a:r>
            <a:endParaRPr b="1" sz="2200"/>
          </a:p>
          <a:p>
            <a:pPr indent="0" lvl="0" marL="0" rtl="0" algn="l">
              <a:spcBef>
                <a:spcPts val="0"/>
              </a:spcBef>
              <a:spcAft>
                <a:spcPts val="0"/>
              </a:spcAft>
              <a:buNone/>
            </a:pPr>
            <a:r>
              <a:rPr b="1" lang="es" sz="2200"/>
              <a:t>Context switching</a:t>
            </a:r>
            <a:endParaRPr b="1" sz="2200"/>
          </a:p>
          <a:p>
            <a:pPr indent="0" lvl="0" marL="0" rtl="0" algn="l">
              <a:spcBef>
                <a:spcPts val="0"/>
              </a:spcBef>
              <a:spcAft>
                <a:spcPts val="0"/>
              </a:spcAft>
              <a:buNone/>
            </a:pPr>
            <a:r>
              <a:t/>
            </a:r>
            <a:endParaRPr b="1" sz="2200"/>
          </a:p>
          <a:p>
            <a:pPr indent="0" lvl="0" marL="0" rtl="0" algn="l">
              <a:spcBef>
                <a:spcPts val="0"/>
              </a:spcBef>
              <a:spcAft>
                <a:spcPts val="0"/>
              </a:spcAft>
              <a:buNone/>
            </a:pPr>
            <a:r>
              <a:t/>
            </a:r>
            <a:endParaRPr b="1" sz="2200"/>
          </a:p>
        </p:txBody>
      </p:sp>
      <p:pic>
        <p:nvPicPr>
          <p:cNvPr id="215" name="Google Shape;215;p22"/>
          <p:cNvPicPr preferRelativeResize="0"/>
          <p:nvPr/>
        </p:nvPicPr>
        <p:blipFill>
          <a:blip r:embed="rId3">
            <a:alphaModFix/>
          </a:blip>
          <a:stretch>
            <a:fillRect/>
          </a:stretch>
        </p:blipFill>
        <p:spPr>
          <a:xfrm>
            <a:off x="4055875" y="1985250"/>
            <a:ext cx="1602850" cy="2611100"/>
          </a:xfrm>
          <a:prstGeom prst="rect">
            <a:avLst/>
          </a:prstGeom>
          <a:noFill/>
          <a:ln>
            <a:noFill/>
          </a:ln>
        </p:spPr>
      </p:pic>
      <p:pic>
        <p:nvPicPr>
          <p:cNvPr id="216" name="Google Shape;216;p22"/>
          <p:cNvPicPr preferRelativeResize="0"/>
          <p:nvPr/>
        </p:nvPicPr>
        <p:blipFill>
          <a:blip r:embed="rId4">
            <a:alphaModFix/>
          </a:blip>
          <a:stretch>
            <a:fillRect/>
          </a:stretch>
        </p:blipFill>
        <p:spPr>
          <a:xfrm>
            <a:off x="842275" y="2441775"/>
            <a:ext cx="1794975" cy="1837850"/>
          </a:xfrm>
          <a:prstGeom prst="rect">
            <a:avLst/>
          </a:prstGeom>
          <a:noFill/>
          <a:ln>
            <a:noFill/>
          </a:ln>
        </p:spPr>
      </p:pic>
      <p:pic>
        <p:nvPicPr>
          <p:cNvPr id="217" name="Google Shape;217;p22"/>
          <p:cNvPicPr preferRelativeResize="0"/>
          <p:nvPr/>
        </p:nvPicPr>
        <p:blipFill>
          <a:blip r:embed="rId5">
            <a:alphaModFix/>
          </a:blip>
          <a:stretch>
            <a:fillRect/>
          </a:stretch>
        </p:blipFill>
        <p:spPr>
          <a:xfrm>
            <a:off x="6644675" y="2361175"/>
            <a:ext cx="1794975" cy="1196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1500"/>
                                        <p:tgtEl>
                                          <p:spTgt spid="2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0" st="0"/>
                                            </p:txEl>
                                          </p:spTgt>
                                        </p:tgtEl>
                                        <p:attrNameLst>
                                          <p:attrName>style.visibility</p:attrName>
                                        </p:attrNameLst>
                                      </p:cBhvr>
                                      <p:to>
                                        <p:strVal val="visible"/>
                                      </p:to>
                                    </p:set>
                                    <p:animEffect filter="fade" transition="in">
                                      <p:cBhvr>
                                        <p:cTn dur="1500"/>
                                        <p:tgtEl>
                                          <p:spTgt spid="2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 st="1"/>
                                            </p:txEl>
                                          </p:spTgt>
                                        </p:tgtEl>
                                        <p:attrNameLst>
                                          <p:attrName>style.visibility</p:attrName>
                                        </p:attrNameLst>
                                      </p:cBhvr>
                                      <p:to>
                                        <p:strVal val="visible"/>
                                      </p:to>
                                    </p:set>
                                    <p:animEffect filter="fade" transition="in">
                                      <p:cBhvr>
                                        <p:cTn dur="1500"/>
                                        <p:tgtEl>
                                          <p:spTgt spid="21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 st="2"/>
                                            </p:txEl>
                                          </p:spTgt>
                                        </p:tgtEl>
                                        <p:attrNameLst>
                                          <p:attrName>style.visibility</p:attrName>
                                        </p:attrNameLst>
                                      </p:cBhvr>
                                      <p:to>
                                        <p:strVal val="visible"/>
                                      </p:to>
                                    </p:set>
                                    <p:animEffect filter="fade" transition="in">
                                      <p:cBhvr>
                                        <p:cTn dur="1500"/>
                                        <p:tgtEl>
                                          <p:spTgt spid="21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3" st="3"/>
                                            </p:txEl>
                                          </p:spTgt>
                                        </p:tgtEl>
                                        <p:attrNameLst>
                                          <p:attrName>style.visibility</p:attrName>
                                        </p:attrNameLst>
                                      </p:cBhvr>
                                      <p:to>
                                        <p:strVal val="visible"/>
                                      </p:to>
                                    </p:set>
                                    <p:animEffect filter="fade" transition="in">
                                      <p:cBhvr>
                                        <p:cTn dur="1500"/>
                                        <p:tgtEl>
                                          <p:spTgt spid="21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500"/>
                                        <p:tgtEl>
                                          <p:spTgt spid="2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3"/>
          <p:cNvSpPr txBox="1"/>
          <p:nvPr>
            <p:ph type="title"/>
          </p:nvPr>
        </p:nvSpPr>
        <p:spPr>
          <a:xfrm>
            <a:off x="1187625" y="343200"/>
            <a:ext cx="72393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Reason 2: Code Sharing</a:t>
            </a:r>
            <a:endParaRPr/>
          </a:p>
        </p:txBody>
      </p:sp>
      <p:pic>
        <p:nvPicPr>
          <p:cNvPr id="223" name="Google Shape;223;p23"/>
          <p:cNvPicPr preferRelativeResize="0"/>
          <p:nvPr/>
        </p:nvPicPr>
        <p:blipFill>
          <a:blip r:embed="rId3">
            <a:alphaModFix/>
          </a:blip>
          <a:stretch>
            <a:fillRect/>
          </a:stretch>
        </p:blipFill>
        <p:spPr>
          <a:xfrm>
            <a:off x="2508638" y="1012200"/>
            <a:ext cx="4126735" cy="38264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4"/>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Reason 3: Dart Features</a:t>
            </a:r>
            <a:endParaRPr/>
          </a:p>
        </p:txBody>
      </p:sp>
      <p:sp>
        <p:nvSpPr>
          <p:cNvPr id="229" name="Google Shape;229;p24"/>
          <p:cNvSpPr txBox="1"/>
          <p:nvPr>
            <p:ph idx="1" type="subTitle"/>
          </p:nvPr>
        </p:nvSpPr>
        <p:spPr>
          <a:xfrm flipH="1">
            <a:off x="1488600" y="1075675"/>
            <a:ext cx="6166800" cy="12297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s"/>
              <a:t>Null - Safety (Sound Null Safety 💂)</a:t>
            </a:r>
            <a:endParaRPr/>
          </a:p>
          <a:p>
            <a:pPr indent="-355600" lvl="0" marL="457200" rtl="0" algn="l">
              <a:spcBef>
                <a:spcPts val="0"/>
              </a:spcBef>
              <a:spcAft>
                <a:spcPts val="0"/>
              </a:spcAft>
              <a:buSzPts val="2000"/>
              <a:buChar char="●"/>
            </a:pPr>
            <a:r>
              <a:rPr lang="es"/>
              <a:t>All new Dart 3 features like records, patterns, class modifiers</a:t>
            </a:r>
            <a:endParaRPr/>
          </a:p>
          <a:p>
            <a:pPr indent="-355600" lvl="0" marL="457200" rtl="0" algn="l">
              <a:spcBef>
                <a:spcPts val="0"/>
              </a:spcBef>
              <a:spcAft>
                <a:spcPts val="0"/>
              </a:spcAft>
              <a:buSzPts val="2000"/>
              <a:buChar char="●"/>
            </a:pPr>
            <a:r>
              <a:rPr lang="es"/>
              <a:t>Bundle Size</a:t>
            </a:r>
            <a:endParaRPr/>
          </a:p>
        </p:txBody>
      </p:sp>
      <p:pic>
        <p:nvPicPr>
          <p:cNvPr id="230" name="Google Shape;230;p24"/>
          <p:cNvPicPr preferRelativeResize="0"/>
          <p:nvPr/>
        </p:nvPicPr>
        <p:blipFill>
          <a:blip r:embed="rId3">
            <a:alphaModFix/>
          </a:blip>
          <a:stretch>
            <a:fillRect/>
          </a:stretch>
        </p:blipFill>
        <p:spPr>
          <a:xfrm>
            <a:off x="2467938" y="2256925"/>
            <a:ext cx="4208135" cy="2533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500"/>
                                        <p:tgtEl>
                                          <p:spTgt spid="228"/>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229">
                                            <p:txEl>
                                              <p:pRg end="0" st="0"/>
                                            </p:txEl>
                                          </p:spTgt>
                                        </p:tgtEl>
                                        <p:attrNameLst>
                                          <p:attrName>style.visibility</p:attrName>
                                        </p:attrNameLst>
                                      </p:cBhvr>
                                      <p:to>
                                        <p:strVal val="visible"/>
                                      </p:to>
                                    </p:set>
                                    <p:animEffect filter="fade" transition="in">
                                      <p:cBhvr>
                                        <p:cTn dur="1500"/>
                                        <p:tgtEl>
                                          <p:spTgt spid="229">
                                            <p:txEl>
                                              <p:pRg end="0" st="0"/>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29">
                                            <p:txEl>
                                              <p:pRg end="1" st="1"/>
                                            </p:txEl>
                                          </p:spTgt>
                                        </p:tgtEl>
                                        <p:attrNameLst>
                                          <p:attrName>style.visibility</p:attrName>
                                        </p:attrNameLst>
                                      </p:cBhvr>
                                      <p:to>
                                        <p:strVal val="visible"/>
                                      </p:to>
                                    </p:set>
                                    <p:animEffect filter="fade" transition="in">
                                      <p:cBhvr>
                                        <p:cTn dur="1500"/>
                                        <p:tgtEl>
                                          <p:spTgt spid="229">
                                            <p:txEl>
                                              <p:pRg end="1" st="1"/>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229">
                                            <p:txEl>
                                              <p:pRg end="2" st="2"/>
                                            </p:txEl>
                                          </p:spTgt>
                                        </p:tgtEl>
                                        <p:attrNameLst>
                                          <p:attrName>style.visibility</p:attrName>
                                        </p:attrNameLst>
                                      </p:cBhvr>
                                      <p:to>
                                        <p:strVal val="visible"/>
                                      </p:to>
                                    </p:set>
                                    <p:animEffect filter="fade" transition="in">
                                      <p:cBhvr>
                                        <p:cTn dur="1500"/>
                                        <p:tgtEl>
                                          <p:spTgt spid="2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0"/>
                                        </p:tgtEl>
                                        <p:attrNameLst>
                                          <p:attrName>style.visibility</p:attrName>
                                        </p:attrNameLst>
                                      </p:cBhvr>
                                      <p:to>
                                        <p:strVal val="visible"/>
                                      </p:to>
                                    </p:set>
                                    <p:anim calcmode="lin" valueType="num">
                                      <p:cBhvr additive="base">
                                        <p:cTn dur="1500"/>
                                        <p:tgtEl>
                                          <p:spTgt spid="23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5"/>
          <p:cNvSpPr txBox="1"/>
          <p:nvPr>
            <p:ph type="title"/>
          </p:nvPr>
        </p:nvSpPr>
        <p:spPr>
          <a:xfrm>
            <a:off x="410425" y="343200"/>
            <a:ext cx="83571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3. What are the available options?</a:t>
            </a:r>
            <a:endParaRPr/>
          </a:p>
        </p:txBody>
      </p:sp>
      <p:graphicFrame>
        <p:nvGraphicFramePr>
          <p:cNvPr id="236" name="Google Shape;236;p25"/>
          <p:cNvGraphicFramePr/>
          <p:nvPr/>
        </p:nvGraphicFramePr>
        <p:xfrm>
          <a:off x="720000" y="1332950"/>
          <a:ext cx="3000000" cy="3000000"/>
        </p:xfrm>
        <a:graphic>
          <a:graphicData uri="http://schemas.openxmlformats.org/drawingml/2006/table">
            <a:tbl>
              <a:tblPr>
                <a:noFill/>
                <a:tableStyleId>{61F22D21-3321-47A8-B606-22E607FB53B7}</a:tableStyleId>
              </a:tblPr>
              <a:tblGrid>
                <a:gridCol w="2295475"/>
                <a:gridCol w="1478200"/>
                <a:gridCol w="1886825"/>
                <a:gridCol w="1886825"/>
              </a:tblGrid>
              <a:tr h="654600">
                <a:tc>
                  <a:txBody>
                    <a:bodyPr/>
                    <a:lstStyle/>
                    <a:p>
                      <a:pPr indent="0" lvl="0" marL="0" rtl="0" algn="ctr">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s" sz="2200">
                          <a:solidFill>
                            <a:schemeClr val="lt1"/>
                          </a:solidFill>
                          <a:latin typeface="Overpass Mono"/>
                          <a:ea typeface="Overpass Mono"/>
                          <a:cs typeface="Overpass Mono"/>
                          <a:sym typeface="Overpass Mono"/>
                        </a:rPr>
                        <a:t>Shelf</a:t>
                      </a:r>
                      <a:endParaRPr b="1" sz="2200">
                        <a:solidFill>
                          <a:schemeClr val="lt1"/>
                        </a:solidFill>
                        <a:latin typeface="Overpass Mono"/>
                        <a:ea typeface="Overpass Mono"/>
                        <a:cs typeface="Overpass Mono"/>
                        <a:sym typeface="Overpass Mon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2200">
                          <a:solidFill>
                            <a:schemeClr val="lt1"/>
                          </a:solidFill>
                          <a:latin typeface="Overpass Mono"/>
                          <a:ea typeface="Overpass Mono"/>
                          <a:cs typeface="Overpass Mono"/>
                          <a:sym typeface="Overpass Mono"/>
                        </a:rPr>
                        <a:t>Dart Frog</a:t>
                      </a:r>
                      <a:endParaRPr b="1" sz="2200">
                        <a:solidFill>
                          <a:schemeClr val="lt1"/>
                        </a:solidFill>
                        <a:latin typeface="Overpass Mono"/>
                        <a:ea typeface="Overpass Mono"/>
                        <a:cs typeface="Overpass Mono"/>
                        <a:sym typeface="Overpass Mon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2200">
                          <a:solidFill>
                            <a:schemeClr val="lt1"/>
                          </a:solidFill>
                          <a:latin typeface="Overpass Mono"/>
                          <a:ea typeface="Overpass Mono"/>
                          <a:cs typeface="Overpass Mono"/>
                          <a:sym typeface="Overpass Mono"/>
                        </a:rPr>
                        <a:t>Serverpod</a:t>
                      </a:r>
                      <a:endParaRPr b="1" sz="2200">
                        <a:solidFill>
                          <a:schemeClr val="lt1"/>
                        </a:solidFill>
                        <a:latin typeface="Overpass Mono"/>
                        <a:ea typeface="Overpass Mono"/>
                        <a:cs typeface="Overpass Mono"/>
                        <a:sym typeface="Overpass Mon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r h="500550">
                <a:tc>
                  <a:txBody>
                    <a:bodyPr/>
                    <a:lstStyle/>
                    <a:p>
                      <a:pPr indent="0" lvl="0" marL="0" rtl="0" algn="ctr">
                        <a:spcBef>
                          <a:spcPts val="0"/>
                        </a:spcBef>
                        <a:spcAft>
                          <a:spcPts val="0"/>
                        </a:spcAft>
                        <a:buNone/>
                      </a:pPr>
                      <a:r>
                        <a:rPr b="1" lang="es">
                          <a:solidFill>
                            <a:schemeClr val="dk1"/>
                          </a:solidFill>
                          <a:latin typeface="Overpass Mono"/>
                          <a:ea typeface="Overpass Mono"/>
                          <a:cs typeface="Overpass Mono"/>
                          <a:sym typeface="Overpass Mono"/>
                        </a:rPr>
                        <a:t>Documentation 📄</a:t>
                      </a:r>
                      <a:endParaRPr b="1">
                        <a:solidFill>
                          <a:schemeClr val="dk1"/>
                        </a:solidFill>
                        <a:latin typeface="Overpass Mono"/>
                        <a:ea typeface="Overpass Mono"/>
                        <a:cs typeface="Overpass Mono"/>
                        <a:sym typeface="Overpass Mon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s">
                          <a:solidFill>
                            <a:schemeClr val="dk1"/>
                          </a:solidFill>
                          <a:latin typeface="Anaheim"/>
                          <a:ea typeface="Anaheim"/>
                          <a:cs typeface="Anaheim"/>
                          <a:sym typeface="Anaheim"/>
                        </a:rPr>
                        <a:t>Poor</a:t>
                      </a:r>
                      <a:endParaRPr>
                        <a:solidFill>
                          <a:schemeClr val="dk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s">
                          <a:solidFill>
                            <a:schemeClr val="dk1"/>
                          </a:solidFill>
                          <a:latin typeface="Anaheim"/>
                          <a:ea typeface="Anaheim"/>
                          <a:cs typeface="Anaheim"/>
                          <a:sym typeface="Anaheim"/>
                        </a:rPr>
                        <a:t>High</a:t>
                      </a:r>
                      <a:endParaRPr>
                        <a:solidFill>
                          <a:schemeClr val="dk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s">
                          <a:solidFill>
                            <a:schemeClr val="dk1"/>
                          </a:solidFill>
                          <a:latin typeface="Anaheim"/>
                          <a:ea typeface="Anaheim"/>
                          <a:cs typeface="Anaheim"/>
                          <a:sym typeface="Anaheim"/>
                        </a:rPr>
                        <a:t>High</a:t>
                      </a:r>
                      <a:endParaRPr>
                        <a:solidFill>
                          <a:schemeClr val="dk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r>
              <a:tr h="500550">
                <a:tc>
                  <a:txBody>
                    <a:bodyPr/>
                    <a:lstStyle/>
                    <a:p>
                      <a:pPr indent="0" lvl="0" marL="0" rtl="0" algn="ctr">
                        <a:spcBef>
                          <a:spcPts val="0"/>
                        </a:spcBef>
                        <a:spcAft>
                          <a:spcPts val="0"/>
                        </a:spcAft>
                        <a:buNone/>
                      </a:pPr>
                      <a:r>
                        <a:rPr b="1" lang="es">
                          <a:solidFill>
                            <a:schemeClr val="lt1"/>
                          </a:solidFill>
                          <a:latin typeface="Overpass Mono"/>
                          <a:ea typeface="Overpass Mono"/>
                          <a:cs typeface="Overpass Mono"/>
                          <a:sym typeface="Overpass Mono"/>
                        </a:rPr>
                        <a:t>Features ✨</a:t>
                      </a:r>
                      <a:endParaRPr b="1">
                        <a:solidFill>
                          <a:schemeClr val="lt1"/>
                        </a:solidFill>
                        <a:latin typeface="Overpass Mono"/>
                        <a:ea typeface="Overpass Mono"/>
                        <a:cs typeface="Overpass Mono"/>
                        <a:sym typeface="Overpass Mon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s">
                          <a:solidFill>
                            <a:schemeClr val="lt1"/>
                          </a:solidFill>
                          <a:latin typeface="Anaheim"/>
                          <a:ea typeface="Anaheim"/>
                          <a:cs typeface="Anaheim"/>
                          <a:sym typeface="Anaheim"/>
                        </a:rPr>
                        <a:t>Medium</a:t>
                      </a:r>
                      <a:endParaRPr>
                        <a:solidFill>
                          <a:schemeClr val="lt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s">
                          <a:solidFill>
                            <a:schemeClr val="lt1"/>
                          </a:solidFill>
                          <a:latin typeface="Anaheim"/>
                          <a:ea typeface="Anaheim"/>
                          <a:cs typeface="Anaheim"/>
                          <a:sym typeface="Anaheim"/>
                        </a:rPr>
                        <a:t>Medium</a:t>
                      </a:r>
                      <a:endParaRPr>
                        <a:solidFill>
                          <a:schemeClr val="lt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s">
                          <a:solidFill>
                            <a:schemeClr val="lt1"/>
                          </a:solidFill>
                          <a:latin typeface="Anaheim"/>
                          <a:ea typeface="Anaheim"/>
                          <a:cs typeface="Anaheim"/>
                          <a:sym typeface="Anaheim"/>
                        </a:rPr>
                        <a:t>High</a:t>
                      </a:r>
                      <a:endParaRPr>
                        <a:solidFill>
                          <a:schemeClr val="lt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r h="500550">
                <a:tc>
                  <a:txBody>
                    <a:bodyPr/>
                    <a:lstStyle/>
                    <a:p>
                      <a:pPr indent="0" lvl="0" marL="0" rtl="0" algn="ctr">
                        <a:spcBef>
                          <a:spcPts val="0"/>
                        </a:spcBef>
                        <a:spcAft>
                          <a:spcPts val="0"/>
                        </a:spcAft>
                        <a:buNone/>
                      </a:pPr>
                      <a:r>
                        <a:rPr b="1" lang="es">
                          <a:solidFill>
                            <a:schemeClr val="dk1"/>
                          </a:solidFill>
                          <a:latin typeface="Overpass Mono"/>
                          <a:ea typeface="Overpass Mono"/>
                          <a:cs typeface="Overpass Mono"/>
                          <a:sym typeface="Overpass Mono"/>
                        </a:rPr>
                        <a:t>Community 👨‍👨‍👦‍👦</a:t>
                      </a:r>
                      <a:endParaRPr b="1">
                        <a:solidFill>
                          <a:schemeClr val="dk1"/>
                        </a:solidFill>
                        <a:latin typeface="Overpass Mono"/>
                        <a:ea typeface="Overpass Mono"/>
                        <a:cs typeface="Overpass Mono"/>
                        <a:sym typeface="Overpass Mon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s">
                          <a:solidFill>
                            <a:schemeClr val="dk1"/>
                          </a:solidFill>
                          <a:latin typeface="Anaheim"/>
                          <a:ea typeface="Anaheim"/>
                          <a:cs typeface="Anaheim"/>
                          <a:sym typeface="Anaheim"/>
                        </a:rPr>
                        <a:t>Small</a:t>
                      </a:r>
                      <a:endParaRPr>
                        <a:solidFill>
                          <a:schemeClr val="dk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s">
                          <a:solidFill>
                            <a:schemeClr val="dk1"/>
                          </a:solidFill>
                          <a:latin typeface="Anaheim"/>
                          <a:ea typeface="Anaheim"/>
                          <a:cs typeface="Anaheim"/>
                          <a:sym typeface="Anaheim"/>
                        </a:rPr>
                        <a:t>Large</a:t>
                      </a:r>
                      <a:endParaRPr>
                        <a:solidFill>
                          <a:schemeClr val="dk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s">
                          <a:solidFill>
                            <a:schemeClr val="dk1"/>
                          </a:solidFill>
                          <a:latin typeface="Anaheim"/>
                          <a:ea typeface="Anaheim"/>
                          <a:cs typeface="Anaheim"/>
                          <a:sym typeface="Anaheim"/>
                        </a:rPr>
                        <a:t>Medium</a:t>
                      </a:r>
                      <a:endParaRPr>
                        <a:solidFill>
                          <a:schemeClr val="dk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r>
              <a:tr h="770100">
                <a:tc>
                  <a:txBody>
                    <a:bodyPr/>
                    <a:lstStyle/>
                    <a:p>
                      <a:pPr indent="0" lvl="0" marL="0" rtl="0" algn="ctr">
                        <a:spcBef>
                          <a:spcPts val="0"/>
                        </a:spcBef>
                        <a:spcAft>
                          <a:spcPts val="0"/>
                        </a:spcAft>
                        <a:buNone/>
                      </a:pPr>
                      <a:r>
                        <a:rPr b="1" lang="es">
                          <a:solidFill>
                            <a:schemeClr val="lt1"/>
                          </a:solidFill>
                          <a:latin typeface="Overpass Mono"/>
                          <a:ea typeface="Overpass Mono"/>
                          <a:cs typeface="Overpass Mono"/>
                          <a:sym typeface="Overpass Mono"/>
                        </a:rPr>
                        <a:t>Ease of learning 📕</a:t>
                      </a:r>
                      <a:endParaRPr b="1">
                        <a:solidFill>
                          <a:schemeClr val="lt1"/>
                        </a:solidFill>
                        <a:latin typeface="Overpass Mono"/>
                        <a:ea typeface="Overpass Mono"/>
                        <a:cs typeface="Overpass Mono"/>
                        <a:sym typeface="Overpass Mon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s">
                          <a:solidFill>
                            <a:schemeClr val="lt1"/>
                          </a:solidFill>
                          <a:latin typeface="Anaheim"/>
                          <a:ea typeface="Anaheim"/>
                          <a:cs typeface="Anaheim"/>
                          <a:sym typeface="Anaheim"/>
                        </a:rPr>
                        <a:t>Hard</a:t>
                      </a:r>
                      <a:endParaRPr>
                        <a:solidFill>
                          <a:schemeClr val="lt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s">
                          <a:solidFill>
                            <a:schemeClr val="lt1"/>
                          </a:solidFill>
                          <a:latin typeface="Anaheim"/>
                          <a:ea typeface="Anaheim"/>
                          <a:cs typeface="Anaheim"/>
                          <a:sym typeface="Anaheim"/>
                        </a:rPr>
                        <a:t>Easy</a:t>
                      </a:r>
                      <a:endParaRPr>
                        <a:solidFill>
                          <a:schemeClr val="lt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s">
                          <a:solidFill>
                            <a:schemeClr val="lt1"/>
                          </a:solidFill>
                          <a:latin typeface="Anaheim"/>
                          <a:ea typeface="Anaheim"/>
                          <a:cs typeface="Anaheim"/>
                          <a:sym typeface="Anaheim"/>
                        </a:rPr>
                        <a:t>Medium</a:t>
                      </a:r>
                      <a:endParaRPr>
                        <a:solidFill>
                          <a:schemeClr val="lt1"/>
                        </a:solidFill>
                        <a:latin typeface="Anaheim"/>
                        <a:ea typeface="Anaheim"/>
                        <a:cs typeface="Anaheim"/>
                        <a:sym typeface="Anahei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6"/>
          <p:cNvSpPr txBox="1"/>
          <p:nvPr>
            <p:ph type="title"/>
          </p:nvPr>
        </p:nvSpPr>
        <p:spPr>
          <a:xfrm>
            <a:off x="720000" y="343200"/>
            <a:ext cx="7704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Is Dart a new language?</a:t>
            </a:r>
            <a:endParaRPr/>
          </a:p>
        </p:txBody>
      </p:sp>
      <p:grpSp>
        <p:nvGrpSpPr>
          <p:cNvPr id="242" name="Google Shape;242;p26"/>
          <p:cNvGrpSpPr/>
          <p:nvPr/>
        </p:nvGrpSpPr>
        <p:grpSpPr>
          <a:xfrm>
            <a:off x="719850" y="1438950"/>
            <a:ext cx="2426600" cy="397500"/>
            <a:chOff x="719850" y="1438950"/>
            <a:chExt cx="2426600" cy="397500"/>
          </a:xfrm>
        </p:grpSpPr>
        <p:sp>
          <p:nvSpPr>
            <p:cNvPr id="243" name="Google Shape;243;p26"/>
            <p:cNvSpPr txBox="1"/>
            <p:nvPr/>
          </p:nvSpPr>
          <p:spPr>
            <a:xfrm flipH="1">
              <a:off x="719850" y="1460900"/>
              <a:ext cx="11085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600">
                  <a:solidFill>
                    <a:srgbClr val="FFFFFF"/>
                  </a:solidFill>
                  <a:latin typeface="Overpass Mono"/>
                  <a:ea typeface="Overpass Mono"/>
                  <a:cs typeface="Overpass Mono"/>
                  <a:sym typeface="Overpass Mono"/>
                </a:rPr>
                <a:t>1990</a:t>
              </a:r>
              <a:endParaRPr b="1" sz="1600">
                <a:solidFill>
                  <a:srgbClr val="FFFFFF"/>
                </a:solidFill>
                <a:latin typeface="Overpass Mono"/>
                <a:ea typeface="Overpass Mono"/>
                <a:cs typeface="Overpass Mono"/>
                <a:sym typeface="Overpass Mono"/>
              </a:endParaRPr>
            </a:p>
          </p:txBody>
        </p:sp>
        <p:sp>
          <p:nvSpPr>
            <p:cNvPr id="244" name="Google Shape;244;p26"/>
            <p:cNvSpPr txBox="1"/>
            <p:nvPr/>
          </p:nvSpPr>
          <p:spPr>
            <a:xfrm flipH="1">
              <a:off x="2715350" y="1438950"/>
              <a:ext cx="431100" cy="3975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b="1" lang="es" sz="2200">
                  <a:solidFill>
                    <a:srgbClr val="FFFFFF"/>
                  </a:solidFill>
                  <a:latin typeface="Overpass Mono"/>
                  <a:ea typeface="Overpass Mono"/>
                  <a:cs typeface="Overpass Mono"/>
                  <a:sym typeface="Overpass Mono"/>
                </a:rPr>
                <a:t>C</a:t>
              </a:r>
              <a:endParaRPr b="1" sz="2200">
                <a:solidFill>
                  <a:srgbClr val="FFFFFF"/>
                </a:solidFill>
                <a:latin typeface="Overpass Mono"/>
                <a:ea typeface="Overpass Mono"/>
                <a:cs typeface="Overpass Mono"/>
                <a:sym typeface="Overpass Mono"/>
              </a:endParaRPr>
            </a:p>
          </p:txBody>
        </p:sp>
      </p:grpSp>
      <p:grpSp>
        <p:nvGrpSpPr>
          <p:cNvPr id="245" name="Google Shape;245;p26"/>
          <p:cNvGrpSpPr/>
          <p:nvPr/>
        </p:nvGrpSpPr>
        <p:grpSpPr>
          <a:xfrm>
            <a:off x="719850" y="1836550"/>
            <a:ext cx="3622243" cy="397500"/>
            <a:chOff x="719850" y="1836550"/>
            <a:chExt cx="3622243" cy="397500"/>
          </a:xfrm>
        </p:grpSpPr>
        <p:sp>
          <p:nvSpPr>
            <p:cNvPr id="246" name="Google Shape;246;p26"/>
            <p:cNvSpPr txBox="1"/>
            <p:nvPr/>
          </p:nvSpPr>
          <p:spPr>
            <a:xfrm flipH="1">
              <a:off x="719850" y="1858500"/>
              <a:ext cx="11085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600">
                  <a:solidFill>
                    <a:srgbClr val="FFFFFF"/>
                  </a:solidFill>
                  <a:latin typeface="Overpass Mono"/>
                  <a:ea typeface="Overpass Mono"/>
                  <a:cs typeface="Overpass Mono"/>
                  <a:sym typeface="Overpass Mono"/>
                </a:rPr>
                <a:t>1991</a:t>
              </a:r>
              <a:endParaRPr b="1" sz="1600">
                <a:solidFill>
                  <a:srgbClr val="FFFFFF"/>
                </a:solidFill>
                <a:latin typeface="Overpass Mono"/>
                <a:ea typeface="Overpass Mono"/>
                <a:cs typeface="Overpass Mono"/>
                <a:sym typeface="Overpass Mono"/>
              </a:endParaRPr>
            </a:p>
          </p:txBody>
        </p:sp>
        <p:sp>
          <p:nvSpPr>
            <p:cNvPr id="247" name="Google Shape;247;p26"/>
            <p:cNvSpPr txBox="1"/>
            <p:nvPr/>
          </p:nvSpPr>
          <p:spPr>
            <a:xfrm flipH="1">
              <a:off x="2880193" y="1836550"/>
              <a:ext cx="1461900" cy="3975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b="1" lang="es" sz="2200">
                  <a:solidFill>
                    <a:srgbClr val="FFFFFF"/>
                  </a:solidFill>
                  <a:latin typeface="Overpass Mono"/>
                  <a:ea typeface="Overpass Mono"/>
                  <a:cs typeface="Overpass Mono"/>
                  <a:sym typeface="Overpass Mono"/>
                </a:rPr>
                <a:t>Python</a:t>
              </a:r>
              <a:endParaRPr b="1" sz="2200">
                <a:solidFill>
                  <a:srgbClr val="FFFFFF"/>
                </a:solidFill>
                <a:latin typeface="Overpass Mono"/>
                <a:ea typeface="Overpass Mono"/>
                <a:cs typeface="Overpass Mono"/>
                <a:sym typeface="Overpass Mono"/>
              </a:endParaRPr>
            </a:p>
          </p:txBody>
        </p:sp>
      </p:grpSp>
      <p:grpSp>
        <p:nvGrpSpPr>
          <p:cNvPr id="248" name="Google Shape;248;p26"/>
          <p:cNvGrpSpPr/>
          <p:nvPr/>
        </p:nvGrpSpPr>
        <p:grpSpPr>
          <a:xfrm>
            <a:off x="719850" y="2235700"/>
            <a:ext cx="4302536" cy="397500"/>
            <a:chOff x="719850" y="2235700"/>
            <a:chExt cx="4302536" cy="397500"/>
          </a:xfrm>
        </p:grpSpPr>
        <p:sp>
          <p:nvSpPr>
            <p:cNvPr id="249" name="Google Shape;249;p26"/>
            <p:cNvSpPr txBox="1"/>
            <p:nvPr/>
          </p:nvSpPr>
          <p:spPr>
            <a:xfrm flipH="1">
              <a:off x="3560486" y="2235700"/>
              <a:ext cx="1461900" cy="3975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b="1" lang="es" sz="2200">
                  <a:solidFill>
                    <a:srgbClr val="FFFFFF"/>
                  </a:solidFill>
                  <a:latin typeface="Overpass Mono"/>
                  <a:ea typeface="Overpass Mono"/>
                  <a:cs typeface="Overpass Mono"/>
                  <a:sym typeface="Overpass Mono"/>
                </a:rPr>
                <a:t>Java</a:t>
              </a:r>
              <a:endParaRPr b="1" sz="2200">
                <a:solidFill>
                  <a:srgbClr val="FFFFFF"/>
                </a:solidFill>
                <a:latin typeface="Overpass Mono"/>
                <a:ea typeface="Overpass Mono"/>
                <a:cs typeface="Overpass Mono"/>
                <a:sym typeface="Overpass Mono"/>
              </a:endParaRPr>
            </a:p>
          </p:txBody>
        </p:sp>
        <p:sp>
          <p:nvSpPr>
            <p:cNvPr id="250" name="Google Shape;250;p26"/>
            <p:cNvSpPr txBox="1"/>
            <p:nvPr/>
          </p:nvSpPr>
          <p:spPr>
            <a:xfrm flipH="1">
              <a:off x="719850" y="2256100"/>
              <a:ext cx="11085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600">
                  <a:solidFill>
                    <a:srgbClr val="FFFFFF"/>
                  </a:solidFill>
                  <a:latin typeface="Overpass Mono"/>
                  <a:ea typeface="Overpass Mono"/>
                  <a:cs typeface="Overpass Mono"/>
                  <a:sym typeface="Overpass Mono"/>
                </a:rPr>
                <a:t>1995</a:t>
              </a:r>
              <a:endParaRPr b="1" sz="1600">
                <a:solidFill>
                  <a:srgbClr val="FFFFFF"/>
                </a:solidFill>
                <a:latin typeface="Overpass Mono"/>
                <a:ea typeface="Overpass Mono"/>
                <a:cs typeface="Overpass Mono"/>
                <a:sym typeface="Overpass Mono"/>
              </a:endParaRPr>
            </a:p>
          </p:txBody>
        </p:sp>
      </p:grpSp>
      <p:grpSp>
        <p:nvGrpSpPr>
          <p:cNvPr id="251" name="Google Shape;251;p26"/>
          <p:cNvGrpSpPr/>
          <p:nvPr/>
        </p:nvGrpSpPr>
        <p:grpSpPr>
          <a:xfrm>
            <a:off x="719850" y="2653700"/>
            <a:ext cx="4982829" cy="404575"/>
            <a:chOff x="719850" y="2653700"/>
            <a:chExt cx="4982829" cy="404575"/>
          </a:xfrm>
        </p:grpSpPr>
        <p:sp>
          <p:nvSpPr>
            <p:cNvPr id="252" name="Google Shape;252;p26"/>
            <p:cNvSpPr txBox="1"/>
            <p:nvPr/>
          </p:nvSpPr>
          <p:spPr>
            <a:xfrm flipH="1">
              <a:off x="4240779" y="2660775"/>
              <a:ext cx="1461900" cy="3975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b="1" lang="es" sz="2200">
                  <a:solidFill>
                    <a:srgbClr val="FFFFFF"/>
                  </a:solidFill>
                  <a:latin typeface="Overpass Mono"/>
                  <a:ea typeface="Overpass Mono"/>
                  <a:cs typeface="Overpass Mono"/>
                  <a:sym typeface="Overpass Mono"/>
                </a:rPr>
                <a:t>C#</a:t>
              </a:r>
              <a:endParaRPr b="1" sz="2200">
                <a:solidFill>
                  <a:srgbClr val="FFFFFF"/>
                </a:solidFill>
                <a:latin typeface="Overpass Mono"/>
                <a:ea typeface="Overpass Mono"/>
                <a:cs typeface="Overpass Mono"/>
                <a:sym typeface="Overpass Mono"/>
              </a:endParaRPr>
            </a:p>
          </p:txBody>
        </p:sp>
        <p:sp>
          <p:nvSpPr>
            <p:cNvPr id="253" name="Google Shape;253;p26"/>
            <p:cNvSpPr txBox="1"/>
            <p:nvPr/>
          </p:nvSpPr>
          <p:spPr>
            <a:xfrm flipH="1">
              <a:off x="719850" y="2653700"/>
              <a:ext cx="11085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600">
                  <a:solidFill>
                    <a:srgbClr val="FFFFFF"/>
                  </a:solidFill>
                  <a:latin typeface="Overpass Mono"/>
                  <a:ea typeface="Overpass Mono"/>
                  <a:cs typeface="Overpass Mono"/>
                  <a:sym typeface="Overpass Mono"/>
                </a:rPr>
                <a:t>2000</a:t>
              </a:r>
              <a:endParaRPr b="1" sz="1600">
                <a:solidFill>
                  <a:srgbClr val="FFFFFF"/>
                </a:solidFill>
                <a:latin typeface="Overpass Mono"/>
                <a:ea typeface="Overpass Mono"/>
                <a:cs typeface="Overpass Mono"/>
                <a:sym typeface="Overpass Mono"/>
              </a:endParaRPr>
            </a:p>
          </p:txBody>
        </p:sp>
      </p:grpSp>
      <p:grpSp>
        <p:nvGrpSpPr>
          <p:cNvPr id="254" name="Google Shape;254;p26"/>
          <p:cNvGrpSpPr/>
          <p:nvPr/>
        </p:nvGrpSpPr>
        <p:grpSpPr>
          <a:xfrm>
            <a:off x="719850" y="3030900"/>
            <a:ext cx="5663121" cy="397500"/>
            <a:chOff x="719850" y="3030900"/>
            <a:chExt cx="5663121" cy="397500"/>
          </a:xfrm>
        </p:grpSpPr>
        <p:sp>
          <p:nvSpPr>
            <p:cNvPr id="255" name="Google Shape;255;p26"/>
            <p:cNvSpPr txBox="1"/>
            <p:nvPr/>
          </p:nvSpPr>
          <p:spPr>
            <a:xfrm flipH="1">
              <a:off x="4921071" y="3030900"/>
              <a:ext cx="1461900" cy="3975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b="1" lang="es" sz="2200">
                  <a:solidFill>
                    <a:srgbClr val="FFFFFF"/>
                  </a:solidFill>
                  <a:latin typeface="Overpass Mono"/>
                  <a:ea typeface="Overpass Mono"/>
                  <a:cs typeface="Overpass Mono"/>
                  <a:sym typeface="Overpass Mono"/>
                </a:rPr>
                <a:t>Ruby</a:t>
              </a:r>
              <a:endParaRPr b="1" sz="2200">
                <a:solidFill>
                  <a:srgbClr val="FFFFFF"/>
                </a:solidFill>
                <a:latin typeface="Overpass Mono"/>
                <a:ea typeface="Overpass Mono"/>
                <a:cs typeface="Overpass Mono"/>
                <a:sym typeface="Overpass Mono"/>
              </a:endParaRPr>
            </a:p>
          </p:txBody>
        </p:sp>
        <p:sp>
          <p:nvSpPr>
            <p:cNvPr id="256" name="Google Shape;256;p26"/>
            <p:cNvSpPr txBox="1"/>
            <p:nvPr/>
          </p:nvSpPr>
          <p:spPr>
            <a:xfrm flipH="1">
              <a:off x="719850" y="3051300"/>
              <a:ext cx="11085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600">
                  <a:solidFill>
                    <a:srgbClr val="FFFFFF"/>
                  </a:solidFill>
                  <a:latin typeface="Overpass Mono"/>
                  <a:ea typeface="Overpass Mono"/>
                  <a:cs typeface="Overpass Mono"/>
                  <a:sym typeface="Overpass Mono"/>
                </a:rPr>
                <a:t>2005</a:t>
              </a:r>
              <a:endParaRPr b="1" sz="1600">
                <a:solidFill>
                  <a:srgbClr val="FFFFFF"/>
                </a:solidFill>
                <a:latin typeface="Overpass Mono"/>
                <a:ea typeface="Overpass Mono"/>
                <a:cs typeface="Overpass Mono"/>
                <a:sym typeface="Overpass Mono"/>
              </a:endParaRPr>
            </a:p>
          </p:txBody>
        </p:sp>
      </p:grpSp>
      <p:grpSp>
        <p:nvGrpSpPr>
          <p:cNvPr id="257" name="Google Shape;257;p26"/>
          <p:cNvGrpSpPr/>
          <p:nvPr/>
        </p:nvGrpSpPr>
        <p:grpSpPr>
          <a:xfrm>
            <a:off x="719850" y="3428500"/>
            <a:ext cx="6343414" cy="397500"/>
            <a:chOff x="719850" y="3428500"/>
            <a:chExt cx="6343414" cy="397500"/>
          </a:xfrm>
        </p:grpSpPr>
        <p:sp>
          <p:nvSpPr>
            <p:cNvPr id="258" name="Google Shape;258;p26"/>
            <p:cNvSpPr txBox="1"/>
            <p:nvPr/>
          </p:nvSpPr>
          <p:spPr>
            <a:xfrm flipH="1">
              <a:off x="5601364" y="3428500"/>
              <a:ext cx="1461900" cy="3975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b="1" lang="es" sz="2200">
                  <a:solidFill>
                    <a:srgbClr val="FFFFFF"/>
                  </a:solidFill>
                  <a:latin typeface="Overpass Mono"/>
                  <a:ea typeface="Overpass Mono"/>
                  <a:cs typeface="Overpass Mono"/>
                  <a:sym typeface="Overpass Mono"/>
                </a:rPr>
                <a:t>Swift</a:t>
              </a:r>
              <a:endParaRPr b="1" sz="2200">
                <a:solidFill>
                  <a:srgbClr val="FFFFFF"/>
                </a:solidFill>
                <a:latin typeface="Overpass Mono"/>
                <a:ea typeface="Overpass Mono"/>
                <a:cs typeface="Overpass Mono"/>
                <a:sym typeface="Overpass Mono"/>
              </a:endParaRPr>
            </a:p>
          </p:txBody>
        </p:sp>
        <p:sp>
          <p:nvSpPr>
            <p:cNvPr id="259" name="Google Shape;259;p26"/>
            <p:cNvSpPr txBox="1"/>
            <p:nvPr/>
          </p:nvSpPr>
          <p:spPr>
            <a:xfrm flipH="1">
              <a:off x="719850" y="3448900"/>
              <a:ext cx="11085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600">
                  <a:solidFill>
                    <a:srgbClr val="FFFFFF"/>
                  </a:solidFill>
                  <a:latin typeface="Overpass Mono"/>
                  <a:ea typeface="Overpass Mono"/>
                  <a:cs typeface="Overpass Mono"/>
                  <a:sym typeface="Overpass Mono"/>
                </a:rPr>
                <a:t>2009</a:t>
              </a:r>
              <a:endParaRPr b="1" sz="1600">
                <a:solidFill>
                  <a:srgbClr val="FFFFFF"/>
                </a:solidFill>
                <a:latin typeface="Overpass Mono"/>
                <a:ea typeface="Overpass Mono"/>
                <a:cs typeface="Overpass Mono"/>
                <a:sym typeface="Overpass Mono"/>
              </a:endParaRPr>
            </a:p>
          </p:txBody>
        </p:sp>
      </p:grpSp>
      <p:grpSp>
        <p:nvGrpSpPr>
          <p:cNvPr id="260" name="Google Shape;260;p26"/>
          <p:cNvGrpSpPr/>
          <p:nvPr/>
        </p:nvGrpSpPr>
        <p:grpSpPr>
          <a:xfrm>
            <a:off x="719850" y="3826100"/>
            <a:ext cx="7023707" cy="397500"/>
            <a:chOff x="719850" y="3826100"/>
            <a:chExt cx="7023707" cy="397500"/>
          </a:xfrm>
        </p:grpSpPr>
        <p:sp>
          <p:nvSpPr>
            <p:cNvPr id="261" name="Google Shape;261;p26"/>
            <p:cNvSpPr txBox="1"/>
            <p:nvPr/>
          </p:nvSpPr>
          <p:spPr>
            <a:xfrm flipH="1">
              <a:off x="6281657" y="3826100"/>
              <a:ext cx="1461900" cy="3975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b="1" lang="es" sz="2200">
                  <a:solidFill>
                    <a:srgbClr val="FFFFFF"/>
                  </a:solidFill>
                  <a:latin typeface="Overpass Mono"/>
                  <a:ea typeface="Overpass Mono"/>
                  <a:cs typeface="Overpass Mono"/>
                  <a:sym typeface="Overpass Mono"/>
                </a:rPr>
                <a:t>Dart</a:t>
              </a:r>
              <a:endParaRPr b="1" sz="2200">
                <a:solidFill>
                  <a:srgbClr val="FFFFFF"/>
                </a:solidFill>
                <a:latin typeface="Overpass Mono"/>
                <a:ea typeface="Overpass Mono"/>
                <a:cs typeface="Overpass Mono"/>
                <a:sym typeface="Overpass Mono"/>
              </a:endParaRPr>
            </a:p>
          </p:txBody>
        </p:sp>
        <p:sp>
          <p:nvSpPr>
            <p:cNvPr id="262" name="Google Shape;262;p26"/>
            <p:cNvSpPr txBox="1"/>
            <p:nvPr/>
          </p:nvSpPr>
          <p:spPr>
            <a:xfrm flipH="1">
              <a:off x="719850" y="3846500"/>
              <a:ext cx="11085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600">
                  <a:solidFill>
                    <a:srgbClr val="FFFFFF"/>
                  </a:solidFill>
                  <a:latin typeface="Overpass Mono"/>
                  <a:ea typeface="Overpass Mono"/>
                  <a:cs typeface="Overpass Mono"/>
                  <a:sym typeface="Overpass Mono"/>
                </a:rPr>
                <a:t>2013</a:t>
              </a:r>
              <a:endParaRPr b="1" sz="1600">
                <a:solidFill>
                  <a:srgbClr val="FFFFFF"/>
                </a:solidFill>
                <a:latin typeface="Overpass Mono"/>
                <a:ea typeface="Overpass Mono"/>
                <a:cs typeface="Overpass Mono"/>
                <a:sym typeface="Overpass Mono"/>
              </a:endParaRPr>
            </a:p>
          </p:txBody>
        </p:sp>
      </p:grpSp>
      <p:grpSp>
        <p:nvGrpSpPr>
          <p:cNvPr id="263" name="Google Shape;263;p26"/>
          <p:cNvGrpSpPr/>
          <p:nvPr/>
        </p:nvGrpSpPr>
        <p:grpSpPr>
          <a:xfrm>
            <a:off x="719850" y="4244100"/>
            <a:ext cx="7704000" cy="356700"/>
            <a:chOff x="719850" y="4244100"/>
            <a:chExt cx="7704000" cy="356700"/>
          </a:xfrm>
        </p:grpSpPr>
        <p:sp>
          <p:nvSpPr>
            <p:cNvPr id="264" name="Google Shape;264;p26"/>
            <p:cNvSpPr txBox="1"/>
            <p:nvPr/>
          </p:nvSpPr>
          <p:spPr>
            <a:xfrm flipH="1">
              <a:off x="6961950" y="4251200"/>
              <a:ext cx="1461900" cy="3426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b="1" lang="es" sz="2200">
                  <a:solidFill>
                    <a:srgbClr val="FFFFFF"/>
                  </a:solidFill>
                  <a:latin typeface="Overpass Mono"/>
                  <a:ea typeface="Overpass Mono"/>
                  <a:cs typeface="Overpass Mono"/>
                  <a:sym typeface="Overpass Mono"/>
                </a:rPr>
                <a:t>Kotlin</a:t>
              </a:r>
              <a:endParaRPr b="1" sz="2200">
                <a:solidFill>
                  <a:srgbClr val="FFFFFF"/>
                </a:solidFill>
                <a:latin typeface="Overpass Mono"/>
                <a:ea typeface="Overpass Mono"/>
                <a:cs typeface="Overpass Mono"/>
                <a:sym typeface="Overpass Mono"/>
              </a:endParaRPr>
            </a:p>
          </p:txBody>
        </p:sp>
        <p:sp>
          <p:nvSpPr>
            <p:cNvPr id="265" name="Google Shape;265;p26"/>
            <p:cNvSpPr txBox="1"/>
            <p:nvPr/>
          </p:nvSpPr>
          <p:spPr>
            <a:xfrm flipH="1">
              <a:off x="719850" y="4244100"/>
              <a:ext cx="11085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600">
                  <a:solidFill>
                    <a:srgbClr val="FFFFFF"/>
                  </a:solidFill>
                  <a:latin typeface="Overpass Mono"/>
                  <a:ea typeface="Overpass Mono"/>
                  <a:cs typeface="Overpass Mono"/>
                  <a:sym typeface="Overpass Mono"/>
                </a:rPr>
                <a:t>2014</a:t>
              </a:r>
              <a:endParaRPr b="1" sz="1600">
                <a:solidFill>
                  <a:srgbClr val="FFFFFF"/>
                </a:solidFill>
                <a:latin typeface="Overpass Mono"/>
                <a:ea typeface="Overpass Mono"/>
                <a:cs typeface="Overpass Mono"/>
                <a:sym typeface="Overpass Mono"/>
              </a:endParaRPr>
            </a:p>
          </p:txBody>
        </p:sp>
      </p:grpSp>
      <p:cxnSp>
        <p:nvCxnSpPr>
          <p:cNvPr id="266" name="Google Shape;266;p26"/>
          <p:cNvCxnSpPr>
            <a:stCxn id="243" idx="0"/>
            <a:endCxn id="264" idx="0"/>
          </p:cNvCxnSpPr>
          <p:nvPr/>
        </p:nvCxnSpPr>
        <p:spPr>
          <a:xfrm flipH="1" rot="-5400000">
            <a:off x="3088350" y="-353350"/>
            <a:ext cx="2790300" cy="6418800"/>
          </a:xfrm>
          <a:prstGeom prst="bentConnector3">
            <a:avLst>
              <a:gd fmla="val -8534" name="adj1"/>
            </a:avLst>
          </a:prstGeom>
          <a:noFill/>
          <a:ln cap="flat" cmpd="sng" w="28575">
            <a:solidFill>
              <a:schemeClr val="dk2"/>
            </a:solidFill>
            <a:prstDash val="solid"/>
            <a:round/>
            <a:headEnd len="med" w="med" type="none"/>
            <a:tailEnd len="med" w="med" type="oval"/>
          </a:ln>
        </p:spPr>
      </p:cxnSp>
      <p:cxnSp>
        <p:nvCxnSpPr>
          <p:cNvPr id="267" name="Google Shape;267;p26"/>
          <p:cNvCxnSpPr>
            <a:stCxn id="243" idx="0"/>
            <a:endCxn id="261" idx="0"/>
          </p:cNvCxnSpPr>
          <p:nvPr/>
        </p:nvCxnSpPr>
        <p:spPr>
          <a:xfrm flipH="1" rot="-5400000">
            <a:off x="2960700" y="-225700"/>
            <a:ext cx="2365200" cy="5738400"/>
          </a:xfrm>
          <a:prstGeom prst="bentConnector3">
            <a:avLst>
              <a:gd fmla="val -10068" name="adj1"/>
            </a:avLst>
          </a:prstGeom>
          <a:noFill/>
          <a:ln cap="flat" cmpd="sng" w="28575">
            <a:solidFill>
              <a:schemeClr val="dk2"/>
            </a:solidFill>
            <a:prstDash val="solid"/>
            <a:round/>
            <a:headEnd len="med" w="med" type="none"/>
            <a:tailEnd len="med" w="med" type="oval"/>
          </a:ln>
        </p:spPr>
      </p:cxnSp>
      <p:cxnSp>
        <p:nvCxnSpPr>
          <p:cNvPr id="268" name="Google Shape;268;p26"/>
          <p:cNvCxnSpPr>
            <a:stCxn id="243" idx="0"/>
            <a:endCxn id="258" idx="0"/>
          </p:cNvCxnSpPr>
          <p:nvPr/>
        </p:nvCxnSpPr>
        <p:spPr>
          <a:xfrm flipH="1" rot="-5400000">
            <a:off x="2819400" y="-84400"/>
            <a:ext cx="1967700" cy="5058300"/>
          </a:xfrm>
          <a:prstGeom prst="bentConnector3">
            <a:avLst>
              <a:gd fmla="val -12102" name="adj1"/>
            </a:avLst>
          </a:prstGeom>
          <a:noFill/>
          <a:ln cap="flat" cmpd="sng" w="28575">
            <a:solidFill>
              <a:schemeClr val="dk2"/>
            </a:solidFill>
            <a:prstDash val="solid"/>
            <a:round/>
            <a:headEnd len="med" w="med" type="none"/>
            <a:tailEnd len="med" w="med" type="oval"/>
          </a:ln>
        </p:spPr>
      </p:cxnSp>
      <p:cxnSp>
        <p:nvCxnSpPr>
          <p:cNvPr id="269" name="Google Shape;269;p26"/>
          <p:cNvCxnSpPr>
            <a:stCxn id="243" idx="0"/>
            <a:endCxn id="255" idx="0"/>
          </p:cNvCxnSpPr>
          <p:nvPr/>
        </p:nvCxnSpPr>
        <p:spPr>
          <a:xfrm flipH="1" rot="-5400000">
            <a:off x="2678100" y="56900"/>
            <a:ext cx="1569900" cy="4377900"/>
          </a:xfrm>
          <a:prstGeom prst="bentConnector3">
            <a:avLst>
              <a:gd fmla="val -15168" name="adj1"/>
            </a:avLst>
          </a:prstGeom>
          <a:noFill/>
          <a:ln cap="flat" cmpd="sng" w="28575">
            <a:solidFill>
              <a:schemeClr val="dk2"/>
            </a:solidFill>
            <a:prstDash val="solid"/>
            <a:round/>
            <a:headEnd len="med" w="med" type="none"/>
            <a:tailEnd len="med" w="med" type="oval"/>
          </a:ln>
        </p:spPr>
      </p:cxnSp>
      <p:cxnSp>
        <p:nvCxnSpPr>
          <p:cNvPr id="270" name="Google Shape;270;p26"/>
          <p:cNvCxnSpPr>
            <a:stCxn id="243" idx="0"/>
            <a:endCxn id="252" idx="0"/>
          </p:cNvCxnSpPr>
          <p:nvPr/>
        </p:nvCxnSpPr>
        <p:spPr>
          <a:xfrm flipH="1" rot="-5400000">
            <a:off x="2522850" y="212150"/>
            <a:ext cx="1200000" cy="3697500"/>
          </a:xfrm>
          <a:prstGeom prst="bentConnector3">
            <a:avLst>
              <a:gd fmla="val -19844" name="adj1"/>
            </a:avLst>
          </a:prstGeom>
          <a:noFill/>
          <a:ln cap="flat" cmpd="sng" w="28575">
            <a:solidFill>
              <a:schemeClr val="dk2"/>
            </a:solidFill>
            <a:prstDash val="solid"/>
            <a:round/>
            <a:headEnd len="med" w="med" type="none"/>
            <a:tailEnd len="med" w="med" type="oval"/>
          </a:ln>
        </p:spPr>
      </p:cxnSp>
      <p:cxnSp>
        <p:nvCxnSpPr>
          <p:cNvPr id="271" name="Google Shape;271;p26"/>
          <p:cNvCxnSpPr>
            <a:stCxn id="243" idx="0"/>
            <a:endCxn id="249" idx="0"/>
          </p:cNvCxnSpPr>
          <p:nvPr/>
        </p:nvCxnSpPr>
        <p:spPr>
          <a:xfrm flipH="1" rot="-5400000">
            <a:off x="2395350" y="339650"/>
            <a:ext cx="774900" cy="3017400"/>
          </a:xfrm>
          <a:prstGeom prst="bentConnector3">
            <a:avLst>
              <a:gd fmla="val -30730" name="adj1"/>
            </a:avLst>
          </a:prstGeom>
          <a:noFill/>
          <a:ln cap="flat" cmpd="sng" w="28575">
            <a:solidFill>
              <a:schemeClr val="dk2"/>
            </a:solidFill>
            <a:prstDash val="solid"/>
            <a:round/>
            <a:headEnd len="med" w="med" type="none"/>
            <a:tailEnd len="med" w="med" type="oval"/>
          </a:ln>
        </p:spPr>
      </p:cxnSp>
      <p:cxnSp>
        <p:nvCxnSpPr>
          <p:cNvPr id="272" name="Google Shape;272;p26"/>
          <p:cNvCxnSpPr>
            <a:stCxn id="243" idx="0"/>
            <a:endCxn id="247" idx="0"/>
          </p:cNvCxnSpPr>
          <p:nvPr/>
        </p:nvCxnSpPr>
        <p:spPr>
          <a:xfrm flipH="1" rot="-5400000">
            <a:off x="2254800" y="480200"/>
            <a:ext cx="375600" cy="2337000"/>
          </a:xfrm>
          <a:prstGeom prst="bentConnector3">
            <a:avLst>
              <a:gd fmla="val -63399" name="adj1"/>
            </a:avLst>
          </a:prstGeom>
          <a:noFill/>
          <a:ln cap="flat" cmpd="sng" w="28575">
            <a:solidFill>
              <a:schemeClr val="dk2"/>
            </a:solidFill>
            <a:prstDash val="solid"/>
            <a:round/>
            <a:headEnd len="med" w="med" type="none"/>
            <a:tailEnd len="med" w="med" type="oval"/>
          </a:ln>
        </p:spPr>
      </p:cxnSp>
      <p:cxnSp>
        <p:nvCxnSpPr>
          <p:cNvPr id="273" name="Google Shape;273;p26"/>
          <p:cNvCxnSpPr>
            <a:stCxn id="243" idx="0"/>
            <a:endCxn id="244" idx="0"/>
          </p:cNvCxnSpPr>
          <p:nvPr/>
        </p:nvCxnSpPr>
        <p:spPr>
          <a:xfrm rot="-5400000">
            <a:off x="2091600" y="621500"/>
            <a:ext cx="21900" cy="1656900"/>
          </a:xfrm>
          <a:prstGeom prst="bentConnector3">
            <a:avLst>
              <a:gd fmla="val 1075228" name="adj1"/>
            </a:avLst>
          </a:prstGeom>
          <a:noFill/>
          <a:ln cap="flat" cmpd="sng" w="28575">
            <a:solidFill>
              <a:schemeClr val="dk2"/>
            </a:solidFill>
            <a:prstDash val="solid"/>
            <a:round/>
            <a:headEnd len="med" w="med" type="none"/>
            <a:tailEnd len="med" w="med" type="oval"/>
          </a:ln>
        </p:spPr>
      </p:cxnSp>
      <p:cxnSp>
        <p:nvCxnSpPr>
          <p:cNvPr id="274" name="Google Shape;274;p26"/>
          <p:cNvCxnSpPr>
            <a:stCxn id="265" idx="1"/>
            <a:endCxn id="264" idx="3"/>
          </p:cNvCxnSpPr>
          <p:nvPr/>
        </p:nvCxnSpPr>
        <p:spPr>
          <a:xfrm>
            <a:off x="1828350" y="4422450"/>
            <a:ext cx="5133600" cy="600"/>
          </a:xfrm>
          <a:prstGeom prst="bentConnector3">
            <a:avLst>
              <a:gd fmla="val 50000" name="adj1"/>
            </a:avLst>
          </a:prstGeom>
          <a:noFill/>
          <a:ln cap="flat" cmpd="sng" w="28575">
            <a:solidFill>
              <a:schemeClr val="lt2"/>
            </a:solidFill>
            <a:prstDash val="solid"/>
            <a:round/>
            <a:headEnd len="med" w="med" type="none"/>
            <a:tailEnd len="med" w="med" type="oval"/>
          </a:ln>
        </p:spPr>
      </p:cxnSp>
      <p:cxnSp>
        <p:nvCxnSpPr>
          <p:cNvPr id="275" name="Google Shape;275;p26"/>
          <p:cNvCxnSpPr>
            <a:stCxn id="243" idx="1"/>
            <a:endCxn id="244" idx="3"/>
          </p:cNvCxnSpPr>
          <p:nvPr/>
        </p:nvCxnSpPr>
        <p:spPr>
          <a:xfrm flipH="1" rot="10800000">
            <a:off x="1828350" y="1637750"/>
            <a:ext cx="887100" cy="1500"/>
          </a:xfrm>
          <a:prstGeom prst="bentConnector3">
            <a:avLst>
              <a:gd fmla="val 49994" name="adj1"/>
            </a:avLst>
          </a:prstGeom>
          <a:noFill/>
          <a:ln cap="flat" cmpd="sng" w="28575">
            <a:solidFill>
              <a:schemeClr val="lt2"/>
            </a:solidFill>
            <a:prstDash val="solid"/>
            <a:round/>
            <a:headEnd len="med" w="med" type="none"/>
            <a:tailEnd len="med" w="med" type="oval"/>
          </a:ln>
        </p:spPr>
      </p:cxnSp>
      <p:cxnSp>
        <p:nvCxnSpPr>
          <p:cNvPr id="276" name="Google Shape;276;p26"/>
          <p:cNvCxnSpPr>
            <a:stCxn id="246" idx="1"/>
            <a:endCxn id="247" idx="3"/>
          </p:cNvCxnSpPr>
          <p:nvPr/>
        </p:nvCxnSpPr>
        <p:spPr>
          <a:xfrm flipH="1" rot="10800000">
            <a:off x="1828350" y="2035350"/>
            <a:ext cx="1051800" cy="1500"/>
          </a:xfrm>
          <a:prstGeom prst="bentConnector3">
            <a:avLst>
              <a:gd fmla="val 50002" name="adj1"/>
            </a:avLst>
          </a:prstGeom>
          <a:noFill/>
          <a:ln cap="flat" cmpd="sng" w="28575">
            <a:solidFill>
              <a:schemeClr val="lt2"/>
            </a:solidFill>
            <a:prstDash val="solid"/>
            <a:round/>
            <a:headEnd len="med" w="med" type="none"/>
            <a:tailEnd len="med" w="med" type="oval"/>
          </a:ln>
        </p:spPr>
      </p:cxnSp>
      <p:cxnSp>
        <p:nvCxnSpPr>
          <p:cNvPr id="277" name="Google Shape;277;p26"/>
          <p:cNvCxnSpPr>
            <a:stCxn id="250" idx="1"/>
            <a:endCxn id="249" idx="3"/>
          </p:cNvCxnSpPr>
          <p:nvPr/>
        </p:nvCxnSpPr>
        <p:spPr>
          <a:xfrm>
            <a:off x="1828350" y="2434450"/>
            <a:ext cx="1732200" cy="600"/>
          </a:xfrm>
          <a:prstGeom prst="bentConnector3">
            <a:avLst>
              <a:gd fmla="val 49998" name="adj1"/>
            </a:avLst>
          </a:prstGeom>
          <a:noFill/>
          <a:ln cap="flat" cmpd="sng" w="28575">
            <a:solidFill>
              <a:schemeClr val="lt2"/>
            </a:solidFill>
            <a:prstDash val="solid"/>
            <a:round/>
            <a:headEnd len="med" w="med" type="none"/>
            <a:tailEnd len="med" w="med" type="oval"/>
          </a:ln>
        </p:spPr>
      </p:cxnSp>
      <p:cxnSp>
        <p:nvCxnSpPr>
          <p:cNvPr id="278" name="Google Shape;278;p26"/>
          <p:cNvCxnSpPr>
            <a:endCxn id="252" idx="3"/>
          </p:cNvCxnSpPr>
          <p:nvPr/>
        </p:nvCxnSpPr>
        <p:spPr>
          <a:xfrm>
            <a:off x="2060979" y="2858925"/>
            <a:ext cx="2179800" cy="600"/>
          </a:xfrm>
          <a:prstGeom prst="bentConnector3">
            <a:avLst>
              <a:gd fmla="val 50000" name="adj1"/>
            </a:avLst>
          </a:prstGeom>
          <a:noFill/>
          <a:ln cap="flat" cmpd="sng" w="28575">
            <a:solidFill>
              <a:schemeClr val="lt2"/>
            </a:solidFill>
            <a:prstDash val="solid"/>
            <a:round/>
            <a:headEnd len="med" w="med" type="none"/>
            <a:tailEnd len="med" w="med" type="oval"/>
          </a:ln>
        </p:spPr>
      </p:cxnSp>
      <p:cxnSp>
        <p:nvCxnSpPr>
          <p:cNvPr id="279" name="Google Shape;279;p26"/>
          <p:cNvCxnSpPr>
            <a:stCxn id="256" idx="1"/>
            <a:endCxn id="255" idx="3"/>
          </p:cNvCxnSpPr>
          <p:nvPr/>
        </p:nvCxnSpPr>
        <p:spPr>
          <a:xfrm>
            <a:off x="1828350" y="3229650"/>
            <a:ext cx="3092700" cy="600"/>
          </a:xfrm>
          <a:prstGeom prst="bentConnector3">
            <a:avLst>
              <a:gd fmla="val 50000" name="adj1"/>
            </a:avLst>
          </a:prstGeom>
          <a:noFill/>
          <a:ln cap="flat" cmpd="sng" w="28575">
            <a:solidFill>
              <a:schemeClr val="lt2"/>
            </a:solidFill>
            <a:prstDash val="solid"/>
            <a:round/>
            <a:headEnd len="med" w="med" type="none"/>
            <a:tailEnd len="med" w="med" type="oval"/>
          </a:ln>
        </p:spPr>
      </p:cxnSp>
      <p:cxnSp>
        <p:nvCxnSpPr>
          <p:cNvPr id="280" name="Google Shape;280;p26"/>
          <p:cNvCxnSpPr>
            <a:stCxn id="259" idx="1"/>
            <a:endCxn id="258" idx="3"/>
          </p:cNvCxnSpPr>
          <p:nvPr/>
        </p:nvCxnSpPr>
        <p:spPr>
          <a:xfrm>
            <a:off x="1828350" y="3627250"/>
            <a:ext cx="3773100" cy="600"/>
          </a:xfrm>
          <a:prstGeom prst="bentConnector3">
            <a:avLst>
              <a:gd fmla="val 49999" name="adj1"/>
            </a:avLst>
          </a:prstGeom>
          <a:noFill/>
          <a:ln cap="flat" cmpd="sng" w="28575">
            <a:solidFill>
              <a:schemeClr val="lt2"/>
            </a:solidFill>
            <a:prstDash val="solid"/>
            <a:round/>
            <a:headEnd len="med" w="med" type="none"/>
            <a:tailEnd len="med" w="med" type="oval"/>
          </a:ln>
        </p:spPr>
      </p:cxnSp>
      <p:cxnSp>
        <p:nvCxnSpPr>
          <p:cNvPr id="281" name="Google Shape;281;p26"/>
          <p:cNvCxnSpPr>
            <a:stCxn id="262" idx="1"/>
            <a:endCxn id="261" idx="3"/>
          </p:cNvCxnSpPr>
          <p:nvPr/>
        </p:nvCxnSpPr>
        <p:spPr>
          <a:xfrm>
            <a:off x="1828350" y="4024850"/>
            <a:ext cx="4453200" cy="600"/>
          </a:xfrm>
          <a:prstGeom prst="bentConnector3">
            <a:avLst>
              <a:gd fmla="val 50001" name="adj1"/>
            </a:avLst>
          </a:prstGeom>
          <a:noFill/>
          <a:ln cap="flat" cmpd="sng" w="28575">
            <a:solidFill>
              <a:schemeClr val="lt2"/>
            </a:solidFill>
            <a:prstDash val="solid"/>
            <a:round/>
            <a:headEnd len="med" w="med" type="none"/>
            <a:tailEnd len="med" w="med" type="oval"/>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7"/>
          <p:cNvSpPr txBox="1"/>
          <p:nvPr>
            <p:ph type="title"/>
          </p:nvPr>
        </p:nvSpPr>
        <p:spPr>
          <a:xfrm>
            <a:off x="720000" y="343200"/>
            <a:ext cx="7704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Why Did I Choose Dart Frog?</a:t>
            </a:r>
            <a:endParaRPr/>
          </a:p>
        </p:txBody>
      </p:sp>
      <p:grpSp>
        <p:nvGrpSpPr>
          <p:cNvPr id="287" name="Google Shape;287;p27"/>
          <p:cNvGrpSpPr/>
          <p:nvPr/>
        </p:nvGrpSpPr>
        <p:grpSpPr>
          <a:xfrm>
            <a:off x="719975" y="1278100"/>
            <a:ext cx="1844124" cy="3322700"/>
            <a:chOff x="719975" y="1318950"/>
            <a:chExt cx="1844124" cy="3322700"/>
          </a:xfrm>
        </p:grpSpPr>
        <p:sp>
          <p:nvSpPr>
            <p:cNvPr id="288" name="Google Shape;288;p27"/>
            <p:cNvSpPr txBox="1"/>
            <p:nvPr/>
          </p:nvSpPr>
          <p:spPr>
            <a:xfrm>
              <a:off x="719975" y="3972650"/>
              <a:ext cx="1844100" cy="66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Anaheim"/>
                  <a:ea typeface="Anaheim"/>
                  <a:cs typeface="Anaheim"/>
                  <a:sym typeface="Anaheim"/>
                </a:rPr>
                <a:t>It is built on top of </a:t>
              </a:r>
              <a:r>
                <a:rPr b="1" lang="es">
                  <a:solidFill>
                    <a:schemeClr val="lt1"/>
                  </a:solidFill>
                  <a:latin typeface="Anaheim"/>
                  <a:ea typeface="Anaheim"/>
                  <a:cs typeface="Anaheim"/>
                  <a:sym typeface="Anaheim"/>
                </a:rPr>
                <a:t>Shelf</a:t>
              </a:r>
              <a:r>
                <a:rPr lang="es">
                  <a:solidFill>
                    <a:schemeClr val="lt1"/>
                  </a:solidFill>
                  <a:latin typeface="Anaheim"/>
                  <a:ea typeface="Anaheim"/>
                  <a:cs typeface="Anaheim"/>
                  <a:sym typeface="Anaheim"/>
                </a:rPr>
                <a:t> and </a:t>
              </a:r>
              <a:r>
                <a:rPr b="1" lang="es">
                  <a:solidFill>
                    <a:schemeClr val="lt1"/>
                  </a:solidFill>
                  <a:latin typeface="Anaheim"/>
                  <a:ea typeface="Anaheim"/>
                  <a:cs typeface="Anaheim"/>
                  <a:sym typeface="Anaheim"/>
                </a:rPr>
                <a:t>Mason</a:t>
              </a:r>
              <a:endParaRPr b="1">
                <a:solidFill>
                  <a:srgbClr val="FFFFFF"/>
                </a:solidFill>
                <a:latin typeface="Anaheim"/>
                <a:ea typeface="Anaheim"/>
                <a:cs typeface="Anaheim"/>
                <a:sym typeface="Anaheim"/>
              </a:endParaRPr>
            </a:p>
          </p:txBody>
        </p:sp>
        <p:sp>
          <p:nvSpPr>
            <p:cNvPr id="289" name="Google Shape;289;p27"/>
            <p:cNvSpPr txBox="1"/>
            <p:nvPr/>
          </p:nvSpPr>
          <p:spPr>
            <a:xfrm>
              <a:off x="719999" y="1318950"/>
              <a:ext cx="1844100" cy="529800"/>
            </a:xfrm>
            <a:prstGeom prst="rect">
              <a:avLst/>
            </a:prstGeom>
            <a:solidFill>
              <a:srgbClr val="00FFC5"/>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200">
                  <a:solidFill>
                    <a:srgbClr val="1B1464"/>
                  </a:solidFill>
                  <a:latin typeface="Overpass Mono"/>
                  <a:ea typeface="Overpass Mono"/>
                  <a:cs typeface="Overpass Mono"/>
                  <a:sym typeface="Overpass Mono"/>
                </a:rPr>
                <a:t>Feature 1</a:t>
              </a:r>
              <a:endParaRPr b="1" sz="2200">
                <a:solidFill>
                  <a:srgbClr val="1B1464"/>
                </a:solidFill>
                <a:latin typeface="Overpass Mono"/>
                <a:ea typeface="Overpass Mono"/>
                <a:cs typeface="Overpass Mono"/>
                <a:sym typeface="Overpass Mono"/>
              </a:endParaRPr>
            </a:p>
          </p:txBody>
        </p:sp>
      </p:grpSp>
      <p:grpSp>
        <p:nvGrpSpPr>
          <p:cNvPr id="290" name="Google Shape;290;p27"/>
          <p:cNvGrpSpPr/>
          <p:nvPr/>
        </p:nvGrpSpPr>
        <p:grpSpPr>
          <a:xfrm>
            <a:off x="2673201" y="1278100"/>
            <a:ext cx="1844125" cy="3322700"/>
            <a:chOff x="2673201" y="1318950"/>
            <a:chExt cx="1844125" cy="3322700"/>
          </a:xfrm>
        </p:grpSpPr>
        <p:sp>
          <p:nvSpPr>
            <p:cNvPr id="291" name="Google Shape;291;p27"/>
            <p:cNvSpPr txBox="1"/>
            <p:nvPr/>
          </p:nvSpPr>
          <p:spPr>
            <a:xfrm>
              <a:off x="2673201" y="3972650"/>
              <a:ext cx="1844100" cy="66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Anaheim"/>
                  <a:ea typeface="Anaheim"/>
                  <a:cs typeface="Anaheim"/>
                  <a:sym typeface="Anaheim"/>
                </a:rPr>
                <a:t>It is made by the creator of BLoC</a:t>
              </a:r>
              <a:endParaRPr>
                <a:solidFill>
                  <a:schemeClr val="lt1"/>
                </a:solidFill>
                <a:latin typeface="Anaheim"/>
                <a:ea typeface="Anaheim"/>
                <a:cs typeface="Anaheim"/>
                <a:sym typeface="Anaheim"/>
              </a:endParaRPr>
            </a:p>
            <a:p>
              <a:pPr indent="0" lvl="0" marL="0" rtl="0" algn="ctr">
                <a:spcBef>
                  <a:spcPts val="0"/>
                </a:spcBef>
                <a:spcAft>
                  <a:spcPts val="0"/>
                </a:spcAft>
                <a:buNone/>
              </a:pPr>
              <a:r>
                <a:t/>
              </a:r>
              <a:endParaRPr>
                <a:solidFill>
                  <a:srgbClr val="FFFFFF"/>
                </a:solidFill>
                <a:latin typeface="Anaheim"/>
                <a:ea typeface="Anaheim"/>
                <a:cs typeface="Anaheim"/>
                <a:sym typeface="Anaheim"/>
              </a:endParaRPr>
            </a:p>
          </p:txBody>
        </p:sp>
        <p:sp>
          <p:nvSpPr>
            <p:cNvPr id="292" name="Google Shape;292;p27"/>
            <p:cNvSpPr txBox="1"/>
            <p:nvPr/>
          </p:nvSpPr>
          <p:spPr>
            <a:xfrm>
              <a:off x="2673226" y="1318950"/>
              <a:ext cx="1844100" cy="529800"/>
            </a:xfrm>
            <a:prstGeom prst="rect">
              <a:avLst/>
            </a:prstGeom>
            <a:solidFill>
              <a:schemeClr val="lt2"/>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200">
                  <a:solidFill>
                    <a:schemeClr val="lt1"/>
                  </a:solidFill>
                  <a:latin typeface="Overpass Mono"/>
                  <a:ea typeface="Overpass Mono"/>
                  <a:cs typeface="Overpass Mono"/>
                  <a:sym typeface="Overpass Mono"/>
                </a:rPr>
                <a:t>Feature 2</a:t>
              </a:r>
              <a:endParaRPr b="1" sz="2200">
                <a:solidFill>
                  <a:schemeClr val="lt1"/>
                </a:solidFill>
                <a:latin typeface="Overpass Mono"/>
                <a:ea typeface="Overpass Mono"/>
                <a:cs typeface="Overpass Mono"/>
                <a:sym typeface="Overpass Mono"/>
              </a:endParaRPr>
            </a:p>
          </p:txBody>
        </p:sp>
      </p:grpSp>
      <p:grpSp>
        <p:nvGrpSpPr>
          <p:cNvPr id="293" name="Google Shape;293;p27"/>
          <p:cNvGrpSpPr/>
          <p:nvPr/>
        </p:nvGrpSpPr>
        <p:grpSpPr>
          <a:xfrm>
            <a:off x="4626451" y="1278100"/>
            <a:ext cx="1844126" cy="3322700"/>
            <a:chOff x="4626451" y="1318950"/>
            <a:chExt cx="1844126" cy="3322700"/>
          </a:xfrm>
        </p:grpSpPr>
        <p:sp>
          <p:nvSpPr>
            <p:cNvPr id="294" name="Google Shape;294;p27"/>
            <p:cNvSpPr txBox="1"/>
            <p:nvPr/>
          </p:nvSpPr>
          <p:spPr>
            <a:xfrm>
              <a:off x="4626451" y="3972650"/>
              <a:ext cx="1844100" cy="66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Anaheim"/>
                  <a:ea typeface="Anaheim"/>
                  <a:cs typeface="Anaheim"/>
                  <a:sym typeface="Anaheim"/>
                </a:rPr>
                <a:t>The community is very good</a:t>
              </a:r>
              <a:endParaRPr>
                <a:solidFill>
                  <a:schemeClr val="lt1"/>
                </a:solidFill>
                <a:latin typeface="Anaheim"/>
                <a:ea typeface="Anaheim"/>
                <a:cs typeface="Anaheim"/>
                <a:sym typeface="Anaheim"/>
              </a:endParaRPr>
            </a:p>
            <a:p>
              <a:pPr indent="0" lvl="0" marL="0" rtl="0" algn="ctr">
                <a:spcBef>
                  <a:spcPts val="0"/>
                </a:spcBef>
                <a:spcAft>
                  <a:spcPts val="0"/>
                </a:spcAft>
                <a:buNone/>
              </a:pPr>
              <a:r>
                <a:t/>
              </a:r>
              <a:endParaRPr>
                <a:solidFill>
                  <a:srgbClr val="FFFFFF"/>
                </a:solidFill>
                <a:latin typeface="Anaheim"/>
                <a:ea typeface="Anaheim"/>
                <a:cs typeface="Anaheim"/>
                <a:sym typeface="Anaheim"/>
              </a:endParaRPr>
            </a:p>
          </p:txBody>
        </p:sp>
        <p:sp>
          <p:nvSpPr>
            <p:cNvPr id="295" name="Google Shape;295;p27"/>
            <p:cNvSpPr txBox="1"/>
            <p:nvPr/>
          </p:nvSpPr>
          <p:spPr>
            <a:xfrm>
              <a:off x="4626477" y="1318950"/>
              <a:ext cx="1844100" cy="529800"/>
            </a:xfrm>
            <a:prstGeom prst="rect">
              <a:avLst/>
            </a:prstGeom>
            <a:solidFill>
              <a:srgbClr val="00FFC5"/>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200">
                  <a:solidFill>
                    <a:schemeClr val="dk1"/>
                  </a:solidFill>
                  <a:latin typeface="Overpass Mono"/>
                  <a:ea typeface="Overpass Mono"/>
                  <a:cs typeface="Overpass Mono"/>
                  <a:sym typeface="Overpass Mono"/>
                </a:rPr>
                <a:t>Feature 3</a:t>
              </a:r>
              <a:endParaRPr b="1" sz="2200">
                <a:solidFill>
                  <a:srgbClr val="1B1464"/>
                </a:solidFill>
                <a:latin typeface="Overpass Mono"/>
                <a:ea typeface="Overpass Mono"/>
                <a:cs typeface="Overpass Mono"/>
                <a:sym typeface="Overpass Mono"/>
              </a:endParaRPr>
            </a:p>
          </p:txBody>
        </p:sp>
      </p:grpSp>
      <p:grpSp>
        <p:nvGrpSpPr>
          <p:cNvPr id="296" name="Google Shape;296;p27"/>
          <p:cNvGrpSpPr/>
          <p:nvPr/>
        </p:nvGrpSpPr>
        <p:grpSpPr>
          <a:xfrm>
            <a:off x="6579725" y="1278100"/>
            <a:ext cx="1844127" cy="3322700"/>
            <a:chOff x="6579725" y="1318950"/>
            <a:chExt cx="1844127" cy="3322700"/>
          </a:xfrm>
        </p:grpSpPr>
        <p:sp>
          <p:nvSpPr>
            <p:cNvPr id="297" name="Google Shape;297;p27"/>
            <p:cNvSpPr txBox="1"/>
            <p:nvPr/>
          </p:nvSpPr>
          <p:spPr>
            <a:xfrm>
              <a:off x="6579725" y="3972650"/>
              <a:ext cx="1844100" cy="66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Anaheim"/>
                  <a:ea typeface="Anaheim"/>
                  <a:cs typeface="Anaheim"/>
                  <a:sym typeface="Anaheim"/>
                </a:rPr>
                <a:t>It was easier for me to explain 😉</a:t>
              </a:r>
              <a:endParaRPr>
                <a:solidFill>
                  <a:srgbClr val="FFFFFF"/>
                </a:solidFill>
                <a:latin typeface="Anaheim"/>
                <a:ea typeface="Anaheim"/>
                <a:cs typeface="Anaheim"/>
                <a:sym typeface="Anaheim"/>
              </a:endParaRPr>
            </a:p>
          </p:txBody>
        </p:sp>
        <p:sp>
          <p:nvSpPr>
            <p:cNvPr id="298" name="Google Shape;298;p27"/>
            <p:cNvSpPr txBox="1"/>
            <p:nvPr/>
          </p:nvSpPr>
          <p:spPr>
            <a:xfrm>
              <a:off x="6579752" y="1318950"/>
              <a:ext cx="1844100" cy="529800"/>
            </a:xfrm>
            <a:prstGeom prst="rect">
              <a:avLst/>
            </a:prstGeom>
            <a:solidFill>
              <a:schemeClr val="lt2"/>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200">
                  <a:solidFill>
                    <a:schemeClr val="lt1"/>
                  </a:solidFill>
                  <a:latin typeface="Overpass Mono"/>
                  <a:ea typeface="Overpass Mono"/>
                  <a:cs typeface="Overpass Mono"/>
                  <a:sym typeface="Overpass Mono"/>
                </a:rPr>
                <a:t>Feature 4</a:t>
              </a:r>
              <a:endParaRPr b="1" sz="2200">
                <a:solidFill>
                  <a:schemeClr val="lt1"/>
                </a:solidFill>
                <a:latin typeface="Overpass Mono"/>
                <a:ea typeface="Overpass Mono"/>
                <a:cs typeface="Overpass Mono"/>
                <a:sym typeface="Overpass Mono"/>
              </a:endParaRPr>
            </a:p>
          </p:txBody>
        </p:sp>
      </p:grpSp>
      <p:sp>
        <p:nvSpPr>
          <p:cNvPr id="299" name="Google Shape;299;p27"/>
          <p:cNvSpPr/>
          <p:nvPr/>
        </p:nvSpPr>
        <p:spPr>
          <a:xfrm>
            <a:off x="1247075" y="2474900"/>
            <a:ext cx="789900" cy="7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7"/>
          <p:cNvSpPr/>
          <p:nvPr/>
        </p:nvSpPr>
        <p:spPr>
          <a:xfrm>
            <a:off x="3200300" y="2474900"/>
            <a:ext cx="789900" cy="78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7"/>
          <p:cNvSpPr/>
          <p:nvPr/>
        </p:nvSpPr>
        <p:spPr>
          <a:xfrm>
            <a:off x="5153525" y="2474900"/>
            <a:ext cx="789900" cy="7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7"/>
          <p:cNvSpPr/>
          <p:nvPr/>
        </p:nvSpPr>
        <p:spPr>
          <a:xfrm>
            <a:off x="7106750" y="2474900"/>
            <a:ext cx="789900" cy="78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3" name="Google Shape;303;p27"/>
          <p:cNvCxnSpPr>
            <a:endCxn id="299" idx="0"/>
          </p:cNvCxnSpPr>
          <p:nvPr/>
        </p:nvCxnSpPr>
        <p:spPr>
          <a:xfrm>
            <a:off x="1642025" y="1808000"/>
            <a:ext cx="0" cy="666900"/>
          </a:xfrm>
          <a:prstGeom prst="straightConnector1">
            <a:avLst/>
          </a:prstGeom>
          <a:noFill/>
          <a:ln cap="flat" cmpd="sng" w="28575">
            <a:solidFill>
              <a:schemeClr val="lt1"/>
            </a:solidFill>
            <a:prstDash val="solid"/>
            <a:round/>
            <a:headEnd len="med" w="med" type="none"/>
            <a:tailEnd len="med" w="med" type="none"/>
          </a:ln>
        </p:spPr>
      </p:cxnSp>
      <p:cxnSp>
        <p:nvCxnSpPr>
          <p:cNvPr id="304" name="Google Shape;304;p27"/>
          <p:cNvCxnSpPr>
            <a:stCxn id="292" idx="2"/>
            <a:endCxn id="300" idx="0"/>
          </p:cNvCxnSpPr>
          <p:nvPr/>
        </p:nvCxnSpPr>
        <p:spPr>
          <a:xfrm>
            <a:off x="3595276" y="1807900"/>
            <a:ext cx="0" cy="666900"/>
          </a:xfrm>
          <a:prstGeom prst="straightConnector1">
            <a:avLst/>
          </a:prstGeom>
          <a:noFill/>
          <a:ln cap="flat" cmpd="sng" w="28575">
            <a:solidFill>
              <a:schemeClr val="lt1"/>
            </a:solidFill>
            <a:prstDash val="solid"/>
            <a:round/>
            <a:headEnd len="med" w="med" type="none"/>
            <a:tailEnd len="med" w="med" type="none"/>
          </a:ln>
        </p:spPr>
      </p:cxnSp>
      <p:cxnSp>
        <p:nvCxnSpPr>
          <p:cNvPr id="305" name="Google Shape;305;p27"/>
          <p:cNvCxnSpPr>
            <a:stCxn id="295" idx="2"/>
            <a:endCxn id="301" idx="0"/>
          </p:cNvCxnSpPr>
          <p:nvPr/>
        </p:nvCxnSpPr>
        <p:spPr>
          <a:xfrm>
            <a:off x="5548527" y="1807900"/>
            <a:ext cx="0" cy="666900"/>
          </a:xfrm>
          <a:prstGeom prst="straightConnector1">
            <a:avLst/>
          </a:prstGeom>
          <a:noFill/>
          <a:ln cap="flat" cmpd="sng" w="28575">
            <a:solidFill>
              <a:schemeClr val="lt1"/>
            </a:solidFill>
            <a:prstDash val="solid"/>
            <a:round/>
            <a:headEnd len="med" w="med" type="none"/>
            <a:tailEnd len="med" w="med" type="none"/>
          </a:ln>
        </p:spPr>
      </p:cxnSp>
      <p:cxnSp>
        <p:nvCxnSpPr>
          <p:cNvPr id="306" name="Google Shape;306;p27"/>
          <p:cNvCxnSpPr>
            <a:stCxn id="298" idx="2"/>
            <a:endCxn id="302" idx="0"/>
          </p:cNvCxnSpPr>
          <p:nvPr/>
        </p:nvCxnSpPr>
        <p:spPr>
          <a:xfrm>
            <a:off x="7501802" y="1807900"/>
            <a:ext cx="0" cy="666900"/>
          </a:xfrm>
          <a:prstGeom prst="straightConnector1">
            <a:avLst/>
          </a:prstGeom>
          <a:noFill/>
          <a:ln cap="flat" cmpd="sng" w="28575">
            <a:solidFill>
              <a:schemeClr val="lt1"/>
            </a:solidFill>
            <a:prstDash val="solid"/>
            <a:round/>
            <a:headEnd len="med" w="med" type="none"/>
            <a:tailEnd len="med" w="med" type="none"/>
          </a:ln>
        </p:spPr>
      </p:cxnSp>
      <p:cxnSp>
        <p:nvCxnSpPr>
          <p:cNvPr id="307" name="Google Shape;307;p27"/>
          <p:cNvCxnSpPr>
            <a:stCxn id="299" idx="2"/>
            <a:endCxn id="288" idx="0"/>
          </p:cNvCxnSpPr>
          <p:nvPr/>
        </p:nvCxnSpPr>
        <p:spPr>
          <a:xfrm>
            <a:off x="1642025" y="3264800"/>
            <a:ext cx="0" cy="666900"/>
          </a:xfrm>
          <a:prstGeom prst="straightConnector1">
            <a:avLst/>
          </a:prstGeom>
          <a:noFill/>
          <a:ln cap="flat" cmpd="sng" w="28575">
            <a:solidFill>
              <a:schemeClr val="lt1"/>
            </a:solidFill>
            <a:prstDash val="solid"/>
            <a:round/>
            <a:headEnd len="med" w="med" type="none"/>
            <a:tailEnd len="med" w="med" type="oval"/>
          </a:ln>
        </p:spPr>
      </p:cxnSp>
      <p:cxnSp>
        <p:nvCxnSpPr>
          <p:cNvPr id="308" name="Google Shape;308;p27"/>
          <p:cNvCxnSpPr>
            <a:endCxn id="291" idx="0"/>
          </p:cNvCxnSpPr>
          <p:nvPr/>
        </p:nvCxnSpPr>
        <p:spPr>
          <a:xfrm>
            <a:off x="3595251" y="3264900"/>
            <a:ext cx="0" cy="666900"/>
          </a:xfrm>
          <a:prstGeom prst="straightConnector1">
            <a:avLst/>
          </a:prstGeom>
          <a:noFill/>
          <a:ln cap="flat" cmpd="sng" w="28575">
            <a:solidFill>
              <a:schemeClr val="lt1"/>
            </a:solidFill>
            <a:prstDash val="solid"/>
            <a:round/>
            <a:headEnd len="med" w="med" type="none"/>
            <a:tailEnd len="med" w="med" type="oval"/>
          </a:ln>
        </p:spPr>
      </p:cxnSp>
      <p:cxnSp>
        <p:nvCxnSpPr>
          <p:cNvPr id="309" name="Google Shape;309;p27"/>
          <p:cNvCxnSpPr>
            <a:stCxn id="301" idx="2"/>
            <a:endCxn id="294" idx="0"/>
          </p:cNvCxnSpPr>
          <p:nvPr/>
        </p:nvCxnSpPr>
        <p:spPr>
          <a:xfrm>
            <a:off x="5548475" y="3264800"/>
            <a:ext cx="0" cy="666900"/>
          </a:xfrm>
          <a:prstGeom prst="straightConnector1">
            <a:avLst/>
          </a:prstGeom>
          <a:noFill/>
          <a:ln cap="flat" cmpd="sng" w="28575">
            <a:solidFill>
              <a:schemeClr val="lt1"/>
            </a:solidFill>
            <a:prstDash val="solid"/>
            <a:round/>
            <a:headEnd len="med" w="med" type="none"/>
            <a:tailEnd len="med" w="med" type="oval"/>
          </a:ln>
        </p:spPr>
      </p:cxnSp>
      <p:cxnSp>
        <p:nvCxnSpPr>
          <p:cNvPr id="310" name="Google Shape;310;p27"/>
          <p:cNvCxnSpPr>
            <a:endCxn id="297" idx="0"/>
          </p:cNvCxnSpPr>
          <p:nvPr/>
        </p:nvCxnSpPr>
        <p:spPr>
          <a:xfrm>
            <a:off x="7501775" y="3264900"/>
            <a:ext cx="0" cy="666900"/>
          </a:xfrm>
          <a:prstGeom prst="straightConnector1">
            <a:avLst/>
          </a:prstGeom>
          <a:noFill/>
          <a:ln cap="flat" cmpd="sng" w="28575">
            <a:solidFill>
              <a:schemeClr val="lt1"/>
            </a:solidFill>
            <a:prstDash val="solid"/>
            <a:round/>
            <a:headEnd len="med" w="med" type="none"/>
            <a:tailEnd len="med" w="med" type="oval"/>
          </a:ln>
        </p:spPr>
      </p:cxnSp>
      <p:sp>
        <p:nvSpPr>
          <p:cNvPr id="311" name="Google Shape;311;p27"/>
          <p:cNvSpPr/>
          <p:nvPr/>
        </p:nvSpPr>
        <p:spPr>
          <a:xfrm>
            <a:off x="1458404" y="2686665"/>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27"/>
          <p:cNvGrpSpPr/>
          <p:nvPr/>
        </p:nvGrpSpPr>
        <p:grpSpPr>
          <a:xfrm>
            <a:off x="3411642" y="2687508"/>
            <a:ext cx="367261" cy="364686"/>
            <a:chOff x="-64781025" y="3361050"/>
            <a:chExt cx="317425" cy="315200"/>
          </a:xfrm>
        </p:grpSpPr>
        <p:sp>
          <p:nvSpPr>
            <p:cNvPr id="313" name="Google Shape;313;p27"/>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7"/>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7"/>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27"/>
          <p:cNvGrpSpPr/>
          <p:nvPr/>
        </p:nvGrpSpPr>
        <p:grpSpPr>
          <a:xfrm>
            <a:off x="5364426" y="2687677"/>
            <a:ext cx="368186" cy="364224"/>
            <a:chOff x="-64406125" y="3362225"/>
            <a:chExt cx="318225" cy="314800"/>
          </a:xfrm>
        </p:grpSpPr>
        <p:sp>
          <p:nvSpPr>
            <p:cNvPr id="318" name="Google Shape;318;p27"/>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7"/>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 name="Google Shape;320;p27"/>
          <p:cNvGrpSpPr/>
          <p:nvPr/>
        </p:nvGrpSpPr>
        <p:grpSpPr>
          <a:xfrm>
            <a:off x="7318136" y="2686669"/>
            <a:ext cx="365438" cy="366364"/>
            <a:chOff x="-64044600" y="3360375"/>
            <a:chExt cx="315850" cy="316650"/>
          </a:xfrm>
        </p:grpSpPr>
        <p:sp>
          <p:nvSpPr>
            <p:cNvPr id="321" name="Google Shape;321;p27"/>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7"/>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000"/>
                                        <p:tgtEl>
                                          <p:spTgt spid="2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8"/>
          <p:cNvSpPr txBox="1"/>
          <p:nvPr>
            <p:ph type="title"/>
          </p:nvPr>
        </p:nvSpPr>
        <p:spPr>
          <a:xfrm>
            <a:off x="720000" y="343200"/>
            <a:ext cx="7704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LET’S GET STARTED WITH DART FROG</a:t>
            </a:r>
            <a:endParaRPr/>
          </a:p>
        </p:txBody>
      </p:sp>
      <p:sp>
        <p:nvSpPr>
          <p:cNvPr id="329" name="Google Shape;329;p28"/>
          <p:cNvSpPr/>
          <p:nvPr/>
        </p:nvSpPr>
        <p:spPr>
          <a:xfrm rot="-5400000">
            <a:off x="3530400" y="3376195"/>
            <a:ext cx="2083200" cy="2083200"/>
          </a:xfrm>
          <a:prstGeom prst="arc">
            <a:avLst>
              <a:gd fmla="val 16200000" name="adj1"/>
              <a:gd fmla="val 5415075" name="adj2"/>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8"/>
          <p:cNvSpPr/>
          <p:nvPr/>
        </p:nvSpPr>
        <p:spPr>
          <a:xfrm>
            <a:off x="3625120" y="3706075"/>
            <a:ext cx="197400" cy="197400"/>
          </a:xfrm>
          <a:prstGeom prst="ellipse">
            <a:avLst/>
          </a:prstGeom>
          <a:solidFill>
            <a:schemeClr val="dk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8"/>
          <p:cNvSpPr/>
          <p:nvPr/>
        </p:nvSpPr>
        <p:spPr>
          <a:xfrm>
            <a:off x="5313295" y="3706075"/>
            <a:ext cx="197400" cy="197400"/>
          </a:xfrm>
          <a:prstGeom prst="ellipse">
            <a:avLst/>
          </a:prstGeom>
          <a:solidFill>
            <a:schemeClr val="dk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8"/>
          <p:cNvSpPr/>
          <p:nvPr/>
        </p:nvSpPr>
        <p:spPr>
          <a:xfrm>
            <a:off x="4473282" y="3281550"/>
            <a:ext cx="197400" cy="197400"/>
          </a:xfrm>
          <a:prstGeom prst="ellipse">
            <a:avLst/>
          </a:prstGeom>
          <a:solidFill>
            <a:schemeClr val="dk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 name="Google Shape;333;p28"/>
          <p:cNvGrpSpPr/>
          <p:nvPr/>
        </p:nvGrpSpPr>
        <p:grpSpPr>
          <a:xfrm>
            <a:off x="131100" y="2504825"/>
            <a:ext cx="2890375" cy="1059900"/>
            <a:chOff x="131100" y="2504825"/>
            <a:chExt cx="2890375" cy="1059900"/>
          </a:xfrm>
        </p:grpSpPr>
        <p:sp>
          <p:nvSpPr>
            <p:cNvPr id="334" name="Google Shape;334;p28"/>
            <p:cNvSpPr txBox="1"/>
            <p:nvPr/>
          </p:nvSpPr>
          <p:spPr>
            <a:xfrm flipH="1">
              <a:off x="131100" y="2504825"/>
              <a:ext cx="2655900" cy="49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100">
                  <a:solidFill>
                    <a:srgbClr val="FFFFFF"/>
                  </a:solidFill>
                  <a:latin typeface="Overpass Mono"/>
                  <a:ea typeface="Overpass Mono"/>
                  <a:cs typeface="Overpass Mono"/>
                  <a:sym typeface="Overpass Mono"/>
                </a:rPr>
                <a:t>Run the magical command</a:t>
              </a:r>
              <a:endParaRPr b="1" sz="2100">
                <a:solidFill>
                  <a:srgbClr val="FFFFFF"/>
                </a:solidFill>
                <a:latin typeface="Overpass Mono"/>
                <a:ea typeface="Overpass Mono"/>
                <a:cs typeface="Overpass Mono"/>
                <a:sym typeface="Overpass Mono"/>
              </a:endParaRPr>
            </a:p>
          </p:txBody>
        </p:sp>
        <p:sp>
          <p:nvSpPr>
            <p:cNvPr id="335" name="Google Shape;335;p28"/>
            <p:cNvSpPr txBox="1"/>
            <p:nvPr/>
          </p:nvSpPr>
          <p:spPr>
            <a:xfrm flipH="1">
              <a:off x="131275" y="2994725"/>
              <a:ext cx="2890200" cy="570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1300">
                  <a:solidFill>
                    <a:schemeClr val="dk2"/>
                  </a:solidFill>
                  <a:latin typeface="Anaheim"/>
                  <a:ea typeface="Anaheim"/>
                  <a:cs typeface="Anaheim"/>
                  <a:sym typeface="Anaheim"/>
                </a:rPr>
                <a:t>dart pub global activate dart_frog_cli</a:t>
              </a:r>
              <a:endParaRPr b="1" sz="1300">
                <a:solidFill>
                  <a:schemeClr val="dk2"/>
                </a:solidFill>
                <a:latin typeface="Anaheim"/>
                <a:ea typeface="Anaheim"/>
                <a:cs typeface="Anaheim"/>
                <a:sym typeface="Anaheim"/>
              </a:endParaRPr>
            </a:p>
          </p:txBody>
        </p:sp>
      </p:grpSp>
      <p:grpSp>
        <p:nvGrpSpPr>
          <p:cNvPr id="336" name="Google Shape;336;p28"/>
          <p:cNvGrpSpPr/>
          <p:nvPr/>
        </p:nvGrpSpPr>
        <p:grpSpPr>
          <a:xfrm>
            <a:off x="2969200" y="1269825"/>
            <a:ext cx="3327000" cy="1045900"/>
            <a:chOff x="2969200" y="1269825"/>
            <a:chExt cx="3327000" cy="1045900"/>
          </a:xfrm>
        </p:grpSpPr>
        <p:sp>
          <p:nvSpPr>
            <p:cNvPr id="337" name="Google Shape;337;p28"/>
            <p:cNvSpPr txBox="1"/>
            <p:nvPr/>
          </p:nvSpPr>
          <p:spPr>
            <a:xfrm flipH="1">
              <a:off x="3276173" y="1769725"/>
              <a:ext cx="2585100" cy="54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latin typeface="Anaheim"/>
                  <a:ea typeface="Anaheim"/>
                  <a:cs typeface="Anaheim"/>
                  <a:sym typeface="Anaheim"/>
                </a:rPr>
                <a:t>dart_frog create my_project</a:t>
              </a:r>
              <a:endParaRPr b="1">
                <a:solidFill>
                  <a:schemeClr val="dk2"/>
                </a:solidFill>
                <a:latin typeface="Anaheim"/>
                <a:ea typeface="Anaheim"/>
                <a:cs typeface="Anaheim"/>
                <a:sym typeface="Anaheim"/>
              </a:endParaRPr>
            </a:p>
            <a:p>
              <a:pPr indent="0" lvl="0" marL="0" rtl="0" algn="ctr">
                <a:lnSpc>
                  <a:spcPct val="115000"/>
                </a:lnSpc>
                <a:spcBef>
                  <a:spcPts val="0"/>
                </a:spcBef>
                <a:spcAft>
                  <a:spcPts val="0"/>
                </a:spcAft>
                <a:buNone/>
              </a:pPr>
              <a:r>
                <a:t/>
              </a:r>
              <a:endParaRPr b="1">
                <a:solidFill>
                  <a:schemeClr val="dk2"/>
                </a:solidFill>
                <a:latin typeface="Anaheim"/>
                <a:ea typeface="Anaheim"/>
                <a:cs typeface="Anaheim"/>
                <a:sym typeface="Anaheim"/>
              </a:endParaRPr>
            </a:p>
            <a:p>
              <a:pPr indent="0" lvl="0" marL="0" rtl="0" algn="ctr">
                <a:lnSpc>
                  <a:spcPct val="115000"/>
                </a:lnSpc>
                <a:spcBef>
                  <a:spcPts val="0"/>
                </a:spcBef>
                <a:spcAft>
                  <a:spcPts val="0"/>
                </a:spcAft>
                <a:buNone/>
              </a:pPr>
              <a:r>
                <a:t/>
              </a:r>
              <a:endParaRPr b="1">
                <a:solidFill>
                  <a:schemeClr val="dk2"/>
                </a:solidFill>
                <a:latin typeface="Anaheim"/>
                <a:ea typeface="Anaheim"/>
                <a:cs typeface="Anaheim"/>
                <a:sym typeface="Anaheim"/>
              </a:endParaRPr>
            </a:p>
          </p:txBody>
        </p:sp>
        <p:sp>
          <p:nvSpPr>
            <p:cNvPr id="338" name="Google Shape;338;p28"/>
            <p:cNvSpPr txBox="1"/>
            <p:nvPr/>
          </p:nvSpPr>
          <p:spPr>
            <a:xfrm flipH="1">
              <a:off x="2969200" y="1269825"/>
              <a:ext cx="3327000" cy="49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100">
                  <a:solidFill>
                    <a:srgbClr val="FFFFFF"/>
                  </a:solidFill>
                  <a:latin typeface="Overpass Mono"/>
                  <a:ea typeface="Overpass Mono"/>
                  <a:cs typeface="Overpass Mono"/>
                  <a:sym typeface="Overpass Mono"/>
                </a:rPr>
                <a:t>Create your project</a:t>
              </a:r>
              <a:endParaRPr b="1" sz="2100">
                <a:solidFill>
                  <a:srgbClr val="FFFFFF"/>
                </a:solidFill>
                <a:latin typeface="Overpass Mono"/>
                <a:ea typeface="Overpass Mono"/>
                <a:cs typeface="Overpass Mono"/>
                <a:sym typeface="Overpass Mono"/>
              </a:endParaRPr>
            </a:p>
          </p:txBody>
        </p:sp>
      </p:grpSp>
      <p:grpSp>
        <p:nvGrpSpPr>
          <p:cNvPr id="339" name="Google Shape;339;p28"/>
          <p:cNvGrpSpPr/>
          <p:nvPr/>
        </p:nvGrpSpPr>
        <p:grpSpPr>
          <a:xfrm>
            <a:off x="6357000" y="2504825"/>
            <a:ext cx="2428000" cy="1045900"/>
            <a:chOff x="6357000" y="2504825"/>
            <a:chExt cx="2428000" cy="1045900"/>
          </a:xfrm>
        </p:grpSpPr>
        <p:sp>
          <p:nvSpPr>
            <p:cNvPr id="340" name="Google Shape;340;p28"/>
            <p:cNvSpPr txBox="1"/>
            <p:nvPr/>
          </p:nvSpPr>
          <p:spPr>
            <a:xfrm flipH="1">
              <a:off x="6357000" y="3004725"/>
              <a:ext cx="2066400" cy="54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latin typeface="Anaheim"/>
                  <a:ea typeface="Anaheim"/>
                  <a:cs typeface="Anaheim"/>
                  <a:sym typeface="Anaheim"/>
                </a:rPr>
                <a:t>dart_frog dev</a:t>
              </a:r>
              <a:endParaRPr b="1">
                <a:solidFill>
                  <a:schemeClr val="dk2"/>
                </a:solidFill>
                <a:latin typeface="Anaheim"/>
                <a:ea typeface="Anaheim"/>
                <a:cs typeface="Anaheim"/>
                <a:sym typeface="Anaheim"/>
              </a:endParaRPr>
            </a:p>
            <a:p>
              <a:pPr indent="0" lvl="0" marL="0" rtl="0" algn="ctr">
                <a:lnSpc>
                  <a:spcPct val="115000"/>
                </a:lnSpc>
                <a:spcBef>
                  <a:spcPts val="0"/>
                </a:spcBef>
                <a:spcAft>
                  <a:spcPts val="0"/>
                </a:spcAft>
                <a:buNone/>
              </a:pPr>
              <a:r>
                <a:t/>
              </a:r>
              <a:endParaRPr b="1">
                <a:solidFill>
                  <a:schemeClr val="dk2"/>
                </a:solidFill>
                <a:latin typeface="Anaheim"/>
                <a:ea typeface="Anaheim"/>
                <a:cs typeface="Anaheim"/>
                <a:sym typeface="Anaheim"/>
              </a:endParaRPr>
            </a:p>
            <a:p>
              <a:pPr indent="0" lvl="0" marL="0" rtl="0" algn="ctr">
                <a:lnSpc>
                  <a:spcPct val="115000"/>
                </a:lnSpc>
                <a:spcBef>
                  <a:spcPts val="0"/>
                </a:spcBef>
                <a:spcAft>
                  <a:spcPts val="0"/>
                </a:spcAft>
                <a:buNone/>
              </a:pPr>
              <a:r>
                <a:t/>
              </a:r>
              <a:endParaRPr b="1">
                <a:solidFill>
                  <a:schemeClr val="dk2"/>
                </a:solidFill>
                <a:latin typeface="Anaheim"/>
                <a:ea typeface="Anaheim"/>
                <a:cs typeface="Anaheim"/>
                <a:sym typeface="Anaheim"/>
              </a:endParaRPr>
            </a:p>
          </p:txBody>
        </p:sp>
        <p:sp>
          <p:nvSpPr>
            <p:cNvPr id="341" name="Google Shape;341;p28"/>
            <p:cNvSpPr txBox="1"/>
            <p:nvPr/>
          </p:nvSpPr>
          <p:spPr>
            <a:xfrm flipH="1">
              <a:off x="6358300" y="2504825"/>
              <a:ext cx="2426700" cy="49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100">
                  <a:solidFill>
                    <a:srgbClr val="FFFFFF"/>
                  </a:solidFill>
                  <a:latin typeface="Overpass Mono"/>
                  <a:ea typeface="Overpass Mono"/>
                  <a:cs typeface="Overpass Mono"/>
                  <a:sym typeface="Overpass Mono"/>
                </a:rPr>
                <a:t>Start Server</a:t>
              </a:r>
              <a:endParaRPr b="1" sz="2100">
                <a:solidFill>
                  <a:srgbClr val="FFFFFF"/>
                </a:solidFill>
                <a:latin typeface="Overpass Mono"/>
                <a:ea typeface="Overpass Mono"/>
                <a:cs typeface="Overpass Mono"/>
                <a:sym typeface="Overpass Mono"/>
              </a:endParaRPr>
            </a:p>
          </p:txBody>
        </p:sp>
      </p:grpSp>
      <p:cxnSp>
        <p:nvCxnSpPr>
          <p:cNvPr id="342" name="Google Shape;342;p28"/>
          <p:cNvCxnSpPr>
            <a:stCxn id="341" idx="3"/>
            <a:endCxn id="331" idx="6"/>
          </p:cNvCxnSpPr>
          <p:nvPr/>
        </p:nvCxnSpPr>
        <p:spPr>
          <a:xfrm flipH="1">
            <a:off x="5510800" y="2754725"/>
            <a:ext cx="847500" cy="1050000"/>
          </a:xfrm>
          <a:prstGeom prst="bentConnector3">
            <a:avLst>
              <a:gd fmla="val 50006" name="adj1"/>
            </a:avLst>
          </a:prstGeom>
          <a:noFill/>
          <a:ln cap="flat" cmpd="sng" w="28575">
            <a:solidFill>
              <a:schemeClr val="lt1"/>
            </a:solidFill>
            <a:prstDash val="solid"/>
            <a:round/>
            <a:headEnd len="med" w="med" type="none"/>
            <a:tailEnd len="med" w="med" type="none"/>
          </a:ln>
        </p:spPr>
      </p:cxnSp>
      <p:cxnSp>
        <p:nvCxnSpPr>
          <p:cNvPr id="343" name="Google Shape;343;p28"/>
          <p:cNvCxnSpPr>
            <a:stCxn id="334" idx="1"/>
            <a:endCxn id="330" idx="2"/>
          </p:cNvCxnSpPr>
          <p:nvPr/>
        </p:nvCxnSpPr>
        <p:spPr>
          <a:xfrm>
            <a:off x="2787000" y="2754725"/>
            <a:ext cx="838200" cy="1050000"/>
          </a:xfrm>
          <a:prstGeom prst="bentConnector3">
            <a:avLst>
              <a:gd fmla="val 49995" name="adj1"/>
            </a:avLst>
          </a:prstGeom>
          <a:noFill/>
          <a:ln cap="flat" cmpd="sng" w="28575">
            <a:solidFill>
              <a:schemeClr val="lt1"/>
            </a:solidFill>
            <a:prstDash val="solid"/>
            <a:round/>
            <a:headEnd len="med" w="med" type="none"/>
            <a:tailEnd len="med" w="med" type="none"/>
          </a:ln>
        </p:spPr>
      </p:cxnSp>
      <p:cxnSp>
        <p:nvCxnSpPr>
          <p:cNvPr id="344" name="Google Shape;344;p28"/>
          <p:cNvCxnSpPr>
            <a:stCxn id="337" idx="2"/>
            <a:endCxn id="332" idx="0"/>
          </p:cNvCxnSpPr>
          <p:nvPr/>
        </p:nvCxnSpPr>
        <p:spPr>
          <a:xfrm flipH="1" rot="-5400000">
            <a:off x="4087523" y="2796925"/>
            <a:ext cx="965700" cy="3300"/>
          </a:xfrm>
          <a:prstGeom prst="bentConnector3">
            <a:avLst>
              <a:gd fmla="val 50006" name="adj1"/>
            </a:avLst>
          </a:prstGeom>
          <a:noFill/>
          <a:ln cap="flat" cmpd="sng" w="28575">
            <a:solidFill>
              <a:schemeClr val="lt1"/>
            </a:solidFill>
            <a:prstDash val="solid"/>
            <a:round/>
            <a:headEnd len="med" w="med" type="none"/>
            <a:tailEnd len="med" w="med" type="none"/>
          </a:ln>
        </p:spPr>
      </p:cxnSp>
      <p:sp>
        <p:nvSpPr>
          <p:cNvPr id="345" name="Google Shape;345;p28"/>
          <p:cNvSpPr/>
          <p:nvPr/>
        </p:nvSpPr>
        <p:spPr>
          <a:xfrm>
            <a:off x="4233460" y="3804722"/>
            <a:ext cx="668911" cy="668995"/>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29"/>
          <p:cNvSpPr txBox="1"/>
          <p:nvPr>
            <p:ph type="ctrTitle"/>
          </p:nvPr>
        </p:nvSpPr>
        <p:spPr>
          <a:xfrm>
            <a:off x="642375" y="1930200"/>
            <a:ext cx="2759400" cy="112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s"/>
              <a:t>DEMO</a:t>
            </a:r>
            <a:endParaRPr/>
          </a:p>
        </p:txBody>
      </p:sp>
      <p:pic>
        <p:nvPicPr>
          <p:cNvPr id="351" name="Google Shape;351;p29"/>
          <p:cNvPicPr preferRelativeResize="0"/>
          <p:nvPr/>
        </p:nvPicPr>
        <p:blipFill>
          <a:blip r:embed="rId3">
            <a:alphaModFix/>
          </a:blip>
          <a:stretch>
            <a:fillRect/>
          </a:stretch>
        </p:blipFill>
        <p:spPr>
          <a:xfrm>
            <a:off x="4155250" y="469538"/>
            <a:ext cx="3276176" cy="42044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3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Some Learning Resources</a:t>
            </a:r>
            <a:endParaRPr/>
          </a:p>
        </p:txBody>
      </p:sp>
      <p:sp>
        <p:nvSpPr>
          <p:cNvPr id="357" name="Google Shape;357;p30"/>
          <p:cNvSpPr txBox="1"/>
          <p:nvPr>
            <p:ph idx="1" type="subTitle"/>
          </p:nvPr>
        </p:nvSpPr>
        <p:spPr>
          <a:xfrm flipH="1">
            <a:off x="480350" y="1187625"/>
            <a:ext cx="7972800" cy="14235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s"/>
              <a:t>Dart Frog’s official documentation: </a:t>
            </a:r>
            <a:r>
              <a:rPr lang="es" u="sng">
                <a:solidFill>
                  <a:schemeClr val="hlink"/>
                </a:solidFill>
                <a:hlinkClick r:id="rId3"/>
              </a:rPr>
              <a:t>https://dartfrog.vgv.dev/docs/overview</a:t>
            </a:r>
            <a:endParaRPr/>
          </a:p>
          <a:p>
            <a:pPr indent="-355600" lvl="0" marL="457200" rtl="0" algn="l">
              <a:spcBef>
                <a:spcPts val="0"/>
              </a:spcBef>
              <a:spcAft>
                <a:spcPts val="0"/>
              </a:spcAft>
              <a:buSzPts val="2000"/>
              <a:buChar char="●"/>
            </a:pPr>
            <a:r>
              <a:rPr lang="es"/>
              <a:t>Awesome Dart Frog’s Repository that contains all the Video tutorials as well as Articles: </a:t>
            </a:r>
            <a:r>
              <a:rPr lang="es" u="sng">
                <a:solidFill>
                  <a:schemeClr val="hlink"/>
                </a:solidFill>
                <a:hlinkClick r:id="rId4"/>
              </a:rPr>
              <a:t>https://github.com/VeryGoodOpenSource/awesome_dart_frog</a:t>
            </a:r>
            <a:endParaRPr/>
          </a:p>
          <a:p>
            <a:pPr indent="0" lvl="0" marL="0" rtl="0" algn="l">
              <a:spcBef>
                <a:spcPts val="0"/>
              </a:spcBef>
              <a:spcAft>
                <a:spcPts val="0"/>
              </a:spcAft>
              <a:buNone/>
            </a:pPr>
            <a:r>
              <a:t/>
            </a:r>
            <a:endParaRPr/>
          </a:p>
        </p:txBody>
      </p:sp>
      <p:sp>
        <p:nvSpPr>
          <p:cNvPr id="358" name="Google Shape;358;p30"/>
          <p:cNvSpPr txBox="1"/>
          <p:nvPr/>
        </p:nvSpPr>
        <p:spPr>
          <a:xfrm>
            <a:off x="1624250" y="3833625"/>
            <a:ext cx="5685000" cy="5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900">
                <a:solidFill>
                  <a:schemeClr val="dk2"/>
                </a:solidFill>
                <a:latin typeface="Anaheim"/>
                <a:ea typeface="Anaheim"/>
                <a:cs typeface="Anaheim"/>
                <a:sym typeface="Anaheim"/>
              </a:rPr>
              <a:t>Make it work, make it right, make it fast - Not By Me</a:t>
            </a:r>
            <a:endParaRPr b="1" sz="1900">
              <a:solidFill>
                <a:schemeClr val="dk2"/>
              </a:solidFill>
              <a:latin typeface="Anaheim"/>
              <a:ea typeface="Anaheim"/>
              <a:cs typeface="Anaheim"/>
              <a:sym typeface="Anahei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31"/>
          <p:cNvSpPr txBox="1"/>
          <p:nvPr>
            <p:ph type="title"/>
          </p:nvPr>
        </p:nvSpPr>
        <p:spPr>
          <a:xfrm>
            <a:off x="134925" y="446075"/>
            <a:ext cx="5890500" cy="111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Follow me on </a:t>
            </a:r>
            <a:endParaRPr/>
          </a:p>
          <a:p>
            <a:pPr indent="0" lvl="0" marL="0" rtl="0" algn="ctr">
              <a:spcBef>
                <a:spcPts val="0"/>
              </a:spcBef>
              <a:spcAft>
                <a:spcPts val="0"/>
              </a:spcAft>
              <a:buNone/>
            </a:pPr>
            <a:r>
              <a:rPr lang="es"/>
              <a:t>LinkedIn and Twitter</a:t>
            </a:r>
            <a:endParaRPr/>
          </a:p>
        </p:txBody>
      </p:sp>
      <p:pic>
        <p:nvPicPr>
          <p:cNvPr id="364" name="Google Shape;364;p31"/>
          <p:cNvPicPr preferRelativeResize="0"/>
          <p:nvPr/>
        </p:nvPicPr>
        <p:blipFill rotWithShape="1">
          <a:blip r:embed="rId3">
            <a:alphaModFix/>
          </a:blip>
          <a:srcRect b="42779" l="21195" r="19031" t="12193"/>
          <a:stretch/>
        </p:blipFill>
        <p:spPr>
          <a:xfrm>
            <a:off x="6081400" y="393680"/>
            <a:ext cx="2946600" cy="2959200"/>
          </a:xfrm>
          <a:prstGeom prst="ellipse">
            <a:avLst/>
          </a:prstGeom>
          <a:noFill/>
          <a:ln>
            <a:noFill/>
          </a:ln>
        </p:spPr>
      </p:pic>
      <p:sp>
        <p:nvSpPr>
          <p:cNvPr id="365" name="Google Shape;365;p31"/>
          <p:cNvSpPr txBox="1"/>
          <p:nvPr/>
        </p:nvSpPr>
        <p:spPr>
          <a:xfrm>
            <a:off x="794650" y="4484600"/>
            <a:ext cx="1504500" cy="43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600">
                <a:solidFill>
                  <a:schemeClr val="dk2"/>
                </a:solidFill>
                <a:latin typeface="Anaheim"/>
                <a:ea typeface="Anaheim"/>
                <a:cs typeface="Anaheim"/>
                <a:sym typeface="Anaheim"/>
              </a:rPr>
              <a:t>cavin-macwan</a:t>
            </a:r>
            <a:endParaRPr b="1" sz="1600">
              <a:solidFill>
                <a:schemeClr val="dk2"/>
              </a:solidFill>
              <a:latin typeface="Anaheim"/>
              <a:ea typeface="Anaheim"/>
              <a:cs typeface="Anaheim"/>
              <a:sym typeface="Anaheim"/>
            </a:endParaRPr>
          </a:p>
        </p:txBody>
      </p:sp>
      <p:sp>
        <p:nvSpPr>
          <p:cNvPr id="366" name="Google Shape;366;p31"/>
          <p:cNvSpPr txBox="1"/>
          <p:nvPr/>
        </p:nvSpPr>
        <p:spPr>
          <a:xfrm>
            <a:off x="3972150" y="4458398"/>
            <a:ext cx="1504500" cy="43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600">
                <a:solidFill>
                  <a:schemeClr val="dk2"/>
                </a:solidFill>
                <a:latin typeface="Anaheim"/>
                <a:ea typeface="Anaheim"/>
                <a:cs typeface="Anaheim"/>
                <a:sym typeface="Anaheim"/>
              </a:rPr>
              <a:t>cavin_1910</a:t>
            </a:r>
            <a:endParaRPr b="1" sz="1600">
              <a:solidFill>
                <a:schemeClr val="dk2"/>
              </a:solidFill>
              <a:latin typeface="Anaheim"/>
              <a:ea typeface="Anaheim"/>
              <a:cs typeface="Anaheim"/>
              <a:sym typeface="Anaheim"/>
            </a:endParaRPr>
          </a:p>
        </p:txBody>
      </p:sp>
      <p:pic>
        <p:nvPicPr>
          <p:cNvPr id="367" name="Google Shape;367;p31"/>
          <p:cNvPicPr preferRelativeResize="0"/>
          <p:nvPr/>
        </p:nvPicPr>
        <p:blipFill>
          <a:blip r:embed="rId4">
            <a:alphaModFix/>
          </a:blip>
          <a:stretch>
            <a:fillRect/>
          </a:stretch>
        </p:blipFill>
        <p:spPr>
          <a:xfrm>
            <a:off x="152400" y="1865975"/>
            <a:ext cx="2618624" cy="2618624"/>
          </a:xfrm>
          <a:prstGeom prst="rect">
            <a:avLst/>
          </a:prstGeom>
          <a:noFill/>
          <a:ln>
            <a:noFill/>
          </a:ln>
        </p:spPr>
      </p:pic>
      <p:pic>
        <p:nvPicPr>
          <p:cNvPr id="368" name="Google Shape;368;p31"/>
          <p:cNvPicPr preferRelativeResize="0"/>
          <p:nvPr/>
        </p:nvPicPr>
        <p:blipFill>
          <a:blip r:embed="rId5">
            <a:alphaModFix/>
          </a:blip>
          <a:stretch>
            <a:fillRect/>
          </a:stretch>
        </p:blipFill>
        <p:spPr>
          <a:xfrm>
            <a:off x="3152024" y="1865975"/>
            <a:ext cx="2592422" cy="259242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4"/>
          <p:cNvSpPr txBox="1"/>
          <p:nvPr>
            <p:ph idx="1" type="subTitle"/>
          </p:nvPr>
        </p:nvSpPr>
        <p:spPr>
          <a:xfrm>
            <a:off x="87325" y="1485758"/>
            <a:ext cx="8697900" cy="11949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b="1" lang="es" sz="2100"/>
              <a:t>All functions or variables used in this project are imaginary. The errors that come while compiling can be baseless. Do not pay much attention to them or let them affect your life.</a:t>
            </a:r>
            <a:endParaRPr b="1" sz="2100"/>
          </a:p>
        </p:txBody>
      </p:sp>
      <p:grpSp>
        <p:nvGrpSpPr>
          <p:cNvPr id="140" name="Google Shape;140;p14"/>
          <p:cNvGrpSpPr/>
          <p:nvPr/>
        </p:nvGrpSpPr>
        <p:grpSpPr>
          <a:xfrm>
            <a:off x="4273150" y="618816"/>
            <a:ext cx="562741" cy="385776"/>
            <a:chOff x="4290650" y="1186778"/>
            <a:chExt cx="562741" cy="385776"/>
          </a:xfrm>
        </p:grpSpPr>
        <p:sp>
          <p:nvSpPr>
            <p:cNvPr id="141" name="Google Shape;141;p14"/>
            <p:cNvSpPr/>
            <p:nvPr/>
          </p:nvSpPr>
          <p:spPr>
            <a:xfrm>
              <a:off x="4465972" y="1186778"/>
              <a:ext cx="212098" cy="385776"/>
            </a:xfrm>
            <a:custGeom>
              <a:rect b="b" l="l" r="r" t="t"/>
              <a:pathLst>
                <a:path extrusionOk="0" h="5633" w="3097">
                  <a:moveTo>
                    <a:pt x="2239" y="1"/>
                  </a:moveTo>
                  <a:lnTo>
                    <a:pt x="1" y="5275"/>
                  </a:lnTo>
                  <a:lnTo>
                    <a:pt x="846" y="5633"/>
                  </a:lnTo>
                  <a:lnTo>
                    <a:pt x="3096" y="370"/>
                  </a:lnTo>
                  <a:lnTo>
                    <a:pt x="2239"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a:off x="4290650" y="1256907"/>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4"/>
            <p:cNvSpPr/>
            <p:nvPr/>
          </p:nvSpPr>
          <p:spPr>
            <a:xfrm>
              <a:off x="4685329" y="1256907"/>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rgbClr val="00F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 name="Google Shape;144;p14"/>
          <p:cNvSpPr txBox="1"/>
          <p:nvPr>
            <p:ph idx="1" type="subTitle"/>
          </p:nvPr>
        </p:nvSpPr>
        <p:spPr>
          <a:xfrm>
            <a:off x="239725" y="2781158"/>
            <a:ext cx="8697900" cy="11949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s" sz="2100"/>
              <a:t>इस प्रोजेक्ट में प्रयोग किये गये सभी फंक्शन या वेरिएबल कालपनिक है। कंपाइल करते समय आने वाले एरर बे-बुनियाद हो सकते हैं। उनपे ज्यादा ध्यान ना दे या ना ही उनका असर अपने जीवन में होने दे।</a:t>
            </a:r>
            <a:endParaRPr sz="2100"/>
          </a:p>
          <a:p>
            <a:pPr indent="0" lvl="0" marL="0" rtl="0" algn="ctr">
              <a:spcBef>
                <a:spcPts val="0"/>
              </a:spcBef>
              <a:spcAft>
                <a:spcPts val="0"/>
              </a:spcAft>
              <a:buNone/>
            </a:pPr>
            <a:r>
              <a:t/>
            </a:r>
            <a:endParaRPr sz="2100"/>
          </a:p>
        </p:txBody>
      </p:sp>
      <p:sp>
        <p:nvSpPr>
          <p:cNvPr id="145" name="Google Shape;145;p14"/>
          <p:cNvSpPr txBox="1"/>
          <p:nvPr/>
        </p:nvSpPr>
        <p:spPr>
          <a:xfrm>
            <a:off x="3632875" y="4138888"/>
            <a:ext cx="1606800" cy="38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000">
                <a:solidFill>
                  <a:schemeClr val="dk2"/>
                </a:solidFill>
                <a:latin typeface="Anaheim"/>
                <a:ea typeface="Anaheim"/>
                <a:cs typeface="Anaheim"/>
                <a:sym typeface="Anaheim"/>
              </a:rPr>
              <a:t>जनहित में जारी</a:t>
            </a:r>
            <a:endParaRPr sz="2000">
              <a:solidFill>
                <a:schemeClr val="dk2"/>
              </a:solidFill>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500"/>
                                        <p:tgtEl>
                                          <p:spTgt spid="1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500"/>
                                        <p:tgtEl>
                                          <p:spTgt spid="1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5"/>
          <p:cNvSpPr txBox="1"/>
          <p:nvPr>
            <p:ph type="title"/>
          </p:nvPr>
        </p:nvSpPr>
        <p:spPr>
          <a:xfrm>
            <a:off x="720000" y="343200"/>
            <a:ext cx="7704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 little bit about me</a:t>
            </a:r>
            <a:endParaRPr/>
          </a:p>
        </p:txBody>
      </p:sp>
      <p:sp>
        <p:nvSpPr>
          <p:cNvPr id="151" name="Google Shape;151;p15"/>
          <p:cNvSpPr/>
          <p:nvPr/>
        </p:nvSpPr>
        <p:spPr>
          <a:xfrm>
            <a:off x="7772392" y="0"/>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p:nvPr/>
        </p:nvSpPr>
        <p:spPr>
          <a:xfrm flipH="1">
            <a:off x="-11" y="4357775"/>
            <a:ext cx="788431" cy="785368"/>
          </a:xfrm>
          <a:custGeom>
            <a:rect b="b" l="l" r="r" t="t"/>
            <a:pathLst>
              <a:path extrusionOk="0" h="16396" w="17241">
                <a:moveTo>
                  <a:pt x="0" y="1"/>
                </a:moveTo>
                <a:lnTo>
                  <a:pt x="0" y="16396"/>
                </a:lnTo>
                <a:lnTo>
                  <a:pt x="17240" y="16396"/>
                </a:lnTo>
                <a:lnTo>
                  <a:pt x="172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5"/>
          <p:cNvSpPr/>
          <p:nvPr/>
        </p:nvSpPr>
        <p:spPr>
          <a:xfrm>
            <a:off x="419089" y="4786292"/>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p:nvPr/>
        </p:nvSpPr>
        <p:spPr>
          <a:xfrm flipH="1">
            <a:off x="8355564" y="0"/>
            <a:ext cx="788431"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txBox="1"/>
          <p:nvPr/>
        </p:nvSpPr>
        <p:spPr>
          <a:xfrm>
            <a:off x="1420800" y="1444050"/>
            <a:ext cx="6302400" cy="2472600"/>
          </a:xfrm>
          <a:prstGeom prst="rect">
            <a:avLst/>
          </a:prstGeom>
          <a:noFill/>
          <a:ln>
            <a:noFill/>
          </a:ln>
        </p:spPr>
        <p:txBody>
          <a:bodyPr anchorCtr="0" anchor="t" bIns="90000" lIns="91425" spcFirstLastPara="1" rIns="91425" wrap="square" tIns="90000">
            <a:noAutofit/>
          </a:bodyPr>
          <a:lstStyle/>
          <a:p>
            <a:pPr indent="0" lvl="0" marL="0" rtl="0" algn="l">
              <a:lnSpc>
                <a:spcPct val="150000"/>
              </a:lnSpc>
              <a:spcBef>
                <a:spcPts val="0"/>
              </a:spcBef>
              <a:spcAft>
                <a:spcPts val="0"/>
              </a:spcAft>
              <a:buNone/>
            </a:pPr>
            <a:r>
              <a:rPr lang="es" sz="1900">
                <a:solidFill>
                  <a:schemeClr val="lt1"/>
                </a:solidFill>
                <a:latin typeface="Anaheim"/>
                <a:ea typeface="Anaheim"/>
                <a:cs typeface="Anaheim"/>
                <a:sym typeface="Anaheim"/>
              </a:rPr>
              <a:t>🔤 My name is </a:t>
            </a:r>
            <a:r>
              <a:rPr b="1" lang="es" sz="1900">
                <a:solidFill>
                  <a:schemeClr val="lt1"/>
                </a:solidFill>
                <a:latin typeface="Anaheim"/>
                <a:ea typeface="Anaheim"/>
                <a:cs typeface="Anaheim"/>
                <a:sym typeface="Anaheim"/>
              </a:rPr>
              <a:t>Cavin Macwan</a:t>
            </a:r>
            <a:endParaRPr b="1" sz="1900">
              <a:solidFill>
                <a:schemeClr val="lt1"/>
              </a:solidFill>
              <a:latin typeface="Anaheim"/>
              <a:ea typeface="Anaheim"/>
              <a:cs typeface="Anaheim"/>
              <a:sym typeface="Anaheim"/>
            </a:endParaRPr>
          </a:p>
          <a:p>
            <a:pPr indent="0" lvl="0" marL="0" rtl="0" algn="l">
              <a:lnSpc>
                <a:spcPct val="150000"/>
              </a:lnSpc>
              <a:spcBef>
                <a:spcPts val="0"/>
              </a:spcBef>
              <a:spcAft>
                <a:spcPts val="0"/>
              </a:spcAft>
              <a:buNone/>
            </a:pPr>
            <a:r>
              <a:rPr lang="es" sz="1900">
                <a:solidFill>
                  <a:schemeClr val="lt1"/>
                </a:solidFill>
                <a:latin typeface="Anaheim"/>
                <a:ea typeface="Anaheim"/>
                <a:cs typeface="Anaheim"/>
                <a:sym typeface="Anaheim"/>
              </a:rPr>
              <a:t>👨‍💻 Flutter Developer at </a:t>
            </a:r>
            <a:r>
              <a:rPr b="1" lang="es" sz="1900">
                <a:solidFill>
                  <a:schemeClr val="lt1"/>
                </a:solidFill>
                <a:latin typeface="Anaheim"/>
                <a:ea typeface="Anaheim"/>
                <a:cs typeface="Anaheim"/>
                <a:sym typeface="Anaheim"/>
              </a:rPr>
              <a:t>7Span</a:t>
            </a:r>
            <a:endParaRPr b="1" sz="1900">
              <a:solidFill>
                <a:schemeClr val="lt1"/>
              </a:solidFill>
              <a:latin typeface="Anaheim"/>
              <a:ea typeface="Anaheim"/>
              <a:cs typeface="Anaheim"/>
              <a:sym typeface="Anaheim"/>
            </a:endParaRPr>
          </a:p>
          <a:p>
            <a:pPr indent="0" lvl="0" marL="0" rtl="0" algn="l">
              <a:lnSpc>
                <a:spcPct val="150000"/>
              </a:lnSpc>
              <a:spcBef>
                <a:spcPts val="0"/>
              </a:spcBef>
              <a:spcAft>
                <a:spcPts val="0"/>
              </a:spcAft>
              <a:buNone/>
            </a:pPr>
            <a:r>
              <a:rPr lang="es" sz="1900">
                <a:solidFill>
                  <a:schemeClr val="lt1"/>
                </a:solidFill>
                <a:latin typeface="Anaheim"/>
                <a:ea typeface="Anaheim"/>
                <a:cs typeface="Anaheim"/>
                <a:sym typeface="Anaheim"/>
              </a:rPr>
              <a:t>✍️ </a:t>
            </a:r>
            <a:r>
              <a:rPr b="1" lang="es" sz="1900">
                <a:solidFill>
                  <a:schemeClr val="lt1"/>
                </a:solidFill>
                <a:latin typeface="Anaheim"/>
                <a:ea typeface="Anaheim"/>
                <a:cs typeface="Anaheim"/>
                <a:sym typeface="Anaheim"/>
              </a:rPr>
              <a:t>Blogger</a:t>
            </a:r>
            <a:r>
              <a:rPr lang="es" sz="1900">
                <a:solidFill>
                  <a:schemeClr val="lt1"/>
                </a:solidFill>
                <a:latin typeface="Anaheim"/>
                <a:ea typeface="Anaheim"/>
                <a:cs typeface="Anaheim"/>
                <a:sym typeface="Anaheim"/>
              </a:rPr>
              <a:t> and </a:t>
            </a:r>
            <a:r>
              <a:rPr b="1" lang="es" sz="1900">
                <a:solidFill>
                  <a:schemeClr val="lt1"/>
                </a:solidFill>
                <a:latin typeface="Anaheim"/>
                <a:ea typeface="Anaheim"/>
                <a:cs typeface="Anaheim"/>
                <a:sym typeface="Anaheim"/>
              </a:rPr>
              <a:t>Speaker</a:t>
            </a:r>
            <a:r>
              <a:rPr lang="es" sz="1900">
                <a:solidFill>
                  <a:schemeClr val="lt1"/>
                </a:solidFill>
                <a:latin typeface="Anaheim"/>
                <a:ea typeface="Anaheim"/>
                <a:cs typeface="Anaheim"/>
                <a:sym typeface="Anaheim"/>
              </a:rPr>
              <a:t> </a:t>
            </a:r>
            <a:r>
              <a:rPr lang="es" sz="1900">
                <a:solidFill>
                  <a:schemeClr val="lt1"/>
                </a:solidFill>
                <a:latin typeface="Anaheim"/>
                <a:ea typeface="Anaheim"/>
                <a:cs typeface="Anaheim"/>
                <a:sym typeface="Anaheim"/>
              </a:rPr>
              <a:t>🗣️</a:t>
            </a:r>
            <a:endParaRPr sz="1900">
              <a:solidFill>
                <a:schemeClr val="lt1"/>
              </a:solidFill>
              <a:latin typeface="Anaheim"/>
              <a:ea typeface="Anaheim"/>
              <a:cs typeface="Anaheim"/>
              <a:sym typeface="Anaheim"/>
            </a:endParaRPr>
          </a:p>
          <a:p>
            <a:pPr indent="0" lvl="0" marL="0" rtl="0" algn="l">
              <a:lnSpc>
                <a:spcPct val="150000"/>
              </a:lnSpc>
              <a:spcBef>
                <a:spcPts val="0"/>
              </a:spcBef>
              <a:spcAft>
                <a:spcPts val="0"/>
              </a:spcAft>
              <a:buNone/>
            </a:pPr>
            <a:r>
              <a:rPr lang="es" sz="1900">
                <a:solidFill>
                  <a:schemeClr val="lt1"/>
                </a:solidFill>
                <a:latin typeface="Anaheim"/>
                <a:ea typeface="Anaheim"/>
                <a:cs typeface="Anaheim"/>
                <a:sym typeface="Anaheim"/>
              </a:rPr>
              <a:t>💙 Finished </a:t>
            </a:r>
            <a:r>
              <a:rPr b="1" lang="es" sz="1900">
                <a:solidFill>
                  <a:schemeClr val="lt1"/>
                </a:solidFill>
                <a:latin typeface="Anaheim"/>
                <a:ea typeface="Anaheim"/>
                <a:cs typeface="Anaheim"/>
                <a:sym typeface="Anaheim"/>
              </a:rPr>
              <a:t>#100DaysWithFlutter</a:t>
            </a:r>
            <a:endParaRPr b="1" sz="1900">
              <a:solidFill>
                <a:schemeClr val="lt1"/>
              </a:solidFill>
              <a:latin typeface="Anaheim"/>
              <a:ea typeface="Anaheim"/>
              <a:cs typeface="Anaheim"/>
              <a:sym typeface="Anaheim"/>
            </a:endParaRPr>
          </a:p>
          <a:p>
            <a:pPr indent="0" lvl="0" marL="0" rtl="0" algn="l">
              <a:lnSpc>
                <a:spcPct val="150000"/>
              </a:lnSpc>
              <a:spcBef>
                <a:spcPts val="0"/>
              </a:spcBef>
              <a:spcAft>
                <a:spcPts val="0"/>
              </a:spcAft>
              <a:buNone/>
            </a:pPr>
            <a:r>
              <a:rPr lang="es" sz="1900">
                <a:solidFill>
                  <a:schemeClr val="lt1"/>
                </a:solidFill>
                <a:latin typeface="Anaheim"/>
                <a:ea typeface="Anaheim"/>
                <a:cs typeface="Anaheim"/>
                <a:sym typeface="Anaheim"/>
              </a:rPr>
              <a:t>🏀 Has been National Basketball Player </a:t>
            </a:r>
            <a:endParaRPr sz="1900">
              <a:solidFill>
                <a:schemeClr val="lt1"/>
              </a:solidFill>
              <a:latin typeface="Anaheim"/>
              <a:ea typeface="Anaheim"/>
              <a:cs typeface="Anaheim"/>
              <a:sym typeface="Anaheim"/>
            </a:endParaRPr>
          </a:p>
          <a:p>
            <a:pPr indent="0" lvl="0" marL="0" rtl="0" algn="l">
              <a:lnSpc>
                <a:spcPct val="150000"/>
              </a:lnSpc>
              <a:spcBef>
                <a:spcPts val="0"/>
              </a:spcBef>
              <a:spcAft>
                <a:spcPts val="0"/>
              </a:spcAft>
              <a:buNone/>
            </a:pPr>
            <a:r>
              <a:rPr lang="es" sz="1900">
                <a:solidFill>
                  <a:schemeClr val="lt1"/>
                </a:solidFill>
                <a:latin typeface="Anaheim"/>
                <a:ea typeface="Anaheim"/>
                <a:cs typeface="Anaheim"/>
                <a:sym typeface="Anaheim"/>
              </a:rPr>
              <a:t>🤩 Google “</a:t>
            </a:r>
            <a:r>
              <a:rPr b="1" lang="es" sz="1900">
                <a:solidFill>
                  <a:schemeClr val="lt1"/>
                </a:solidFill>
                <a:latin typeface="Anaheim"/>
                <a:ea typeface="Anaheim"/>
                <a:cs typeface="Anaheim"/>
                <a:sym typeface="Anaheim"/>
              </a:rPr>
              <a:t>Cavin Macwan</a:t>
            </a:r>
            <a:r>
              <a:rPr lang="es" sz="1900">
                <a:solidFill>
                  <a:schemeClr val="lt1"/>
                </a:solidFill>
                <a:latin typeface="Anaheim"/>
                <a:ea typeface="Anaheim"/>
                <a:cs typeface="Anaheim"/>
                <a:sym typeface="Anaheim"/>
              </a:rPr>
              <a:t>” to see my </a:t>
            </a:r>
            <a:r>
              <a:rPr b="1" lang="es" sz="1900">
                <a:solidFill>
                  <a:schemeClr val="lt1"/>
                </a:solidFill>
                <a:latin typeface="Anaheim"/>
                <a:ea typeface="Anaheim"/>
                <a:cs typeface="Anaheim"/>
                <a:sym typeface="Anaheim"/>
              </a:rPr>
              <a:t>people card</a:t>
            </a:r>
            <a:r>
              <a:rPr lang="es" sz="1900">
                <a:solidFill>
                  <a:schemeClr val="lt1"/>
                </a:solidFill>
                <a:latin typeface="Anaheim"/>
                <a:ea typeface="Anaheim"/>
                <a:cs typeface="Anaheim"/>
                <a:sym typeface="Anaheim"/>
              </a:rPr>
              <a:t> 😊</a:t>
            </a:r>
            <a:endParaRPr sz="1900">
              <a:solidFill>
                <a:schemeClr val="lt1"/>
              </a:solidFill>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50"/>
                                        </p:tgtEl>
                                        <p:attrNameLst>
                                          <p:attrName>style.visibility</p:attrName>
                                        </p:attrNameLst>
                                      </p:cBhvr>
                                      <p:to>
                                        <p:strVal val="visible"/>
                                      </p:to>
                                    </p:set>
                                    <p:animEffect filter="fade" transition="in">
                                      <p:cBhvr>
                                        <p:cTn dur="1000"/>
                                        <p:tgtEl>
                                          <p:spTgt spid="1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xEl>
                                              <p:pRg end="0" st="0"/>
                                            </p:txEl>
                                          </p:spTgt>
                                        </p:tgtEl>
                                        <p:attrNameLst>
                                          <p:attrName>style.visibility</p:attrName>
                                        </p:attrNameLst>
                                      </p:cBhvr>
                                      <p:to>
                                        <p:strVal val="visible"/>
                                      </p:to>
                                    </p:set>
                                    <p:animEffect filter="fade" transition="in">
                                      <p:cBhvr>
                                        <p:cTn dur="1500"/>
                                        <p:tgtEl>
                                          <p:spTgt spid="1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xEl>
                                              <p:pRg end="1" st="1"/>
                                            </p:txEl>
                                          </p:spTgt>
                                        </p:tgtEl>
                                        <p:attrNameLst>
                                          <p:attrName>style.visibility</p:attrName>
                                        </p:attrNameLst>
                                      </p:cBhvr>
                                      <p:to>
                                        <p:strVal val="visible"/>
                                      </p:to>
                                    </p:set>
                                    <p:animEffect filter="fade" transition="in">
                                      <p:cBhvr>
                                        <p:cTn dur="1500"/>
                                        <p:tgtEl>
                                          <p:spTgt spid="1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xEl>
                                              <p:pRg end="2" st="2"/>
                                            </p:txEl>
                                          </p:spTgt>
                                        </p:tgtEl>
                                        <p:attrNameLst>
                                          <p:attrName>style.visibility</p:attrName>
                                        </p:attrNameLst>
                                      </p:cBhvr>
                                      <p:to>
                                        <p:strVal val="visible"/>
                                      </p:to>
                                    </p:set>
                                    <p:animEffect filter="fade" transition="in">
                                      <p:cBhvr>
                                        <p:cTn dur="1500"/>
                                        <p:tgtEl>
                                          <p:spTgt spid="15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xEl>
                                              <p:pRg end="3" st="3"/>
                                            </p:txEl>
                                          </p:spTgt>
                                        </p:tgtEl>
                                        <p:attrNameLst>
                                          <p:attrName>style.visibility</p:attrName>
                                        </p:attrNameLst>
                                      </p:cBhvr>
                                      <p:to>
                                        <p:strVal val="visible"/>
                                      </p:to>
                                    </p:set>
                                    <p:animEffect filter="fade" transition="in">
                                      <p:cBhvr>
                                        <p:cTn dur="1500"/>
                                        <p:tgtEl>
                                          <p:spTgt spid="15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xEl>
                                              <p:pRg end="4" st="4"/>
                                            </p:txEl>
                                          </p:spTgt>
                                        </p:tgtEl>
                                        <p:attrNameLst>
                                          <p:attrName>style.visibility</p:attrName>
                                        </p:attrNameLst>
                                      </p:cBhvr>
                                      <p:to>
                                        <p:strVal val="visible"/>
                                      </p:to>
                                    </p:set>
                                    <p:animEffect filter="fade" transition="in">
                                      <p:cBhvr>
                                        <p:cTn dur="1500"/>
                                        <p:tgtEl>
                                          <p:spTgt spid="15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xEl>
                                              <p:pRg end="5" st="5"/>
                                            </p:txEl>
                                          </p:spTgt>
                                        </p:tgtEl>
                                        <p:attrNameLst>
                                          <p:attrName>style.visibility</p:attrName>
                                        </p:attrNameLst>
                                      </p:cBhvr>
                                      <p:to>
                                        <p:strVal val="visible"/>
                                      </p:to>
                                    </p:set>
                                    <p:animEffect filter="fade" transition="in">
                                      <p:cBhvr>
                                        <p:cTn dur="1500"/>
                                        <p:tgtEl>
                                          <p:spTgt spid="155">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6"/>
          <p:cNvSpPr txBox="1"/>
          <p:nvPr>
            <p:ph type="title"/>
          </p:nvPr>
        </p:nvSpPr>
        <p:spPr>
          <a:xfrm>
            <a:off x="720000" y="114600"/>
            <a:ext cx="7704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THINGS THAT WE ARE GONNA COVER TODAY?</a:t>
            </a:r>
            <a:endParaRPr/>
          </a:p>
        </p:txBody>
      </p:sp>
      <p:grpSp>
        <p:nvGrpSpPr>
          <p:cNvPr id="161" name="Google Shape;161;p16"/>
          <p:cNvGrpSpPr/>
          <p:nvPr/>
        </p:nvGrpSpPr>
        <p:grpSpPr>
          <a:xfrm>
            <a:off x="872400" y="1383125"/>
            <a:ext cx="4118250" cy="664200"/>
            <a:chOff x="720000" y="1230725"/>
            <a:chExt cx="4118250" cy="664200"/>
          </a:xfrm>
        </p:grpSpPr>
        <p:sp>
          <p:nvSpPr>
            <p:cNvPr id="162" name="Google Shape;162;p16"/>
            <p:cNvSpPr txBox="1"/>
            <p:nvPr/>
          </p:nvSpPr>
          <p:spPr>
            <a:xfrm>
              <a:off x="2942550" y="1230725"/>
              <a:ext cx="1895700" cy="66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naheim"/>
                  <a:ea typeface="Anaheim"/>
                  <a:cs typeface="Anaheim"/>
                  <a:sym typeface="Anaheim"/>
                </a:rPr>
                <a:t>Current </a:t>
              </a:r>
              <a:r>
                <a:rPr lang="es">
                  <a:solidFill>
                    <a:srgbClr val="FFFFFF"/>
                  </a:solidFill>
                  <a:latin typeface="Anaheim"/>
                  <a:ea typeface="Anaheim"/>
                  <a:cs typeface="Anaheim"/>
                  <a:sym typeface="Anaheim"/>
                </a:rPr>
                <a:t>Scenario of a Flutter Developer 👨‍💻</a:t>
              </a:r>
              <a:endParaRPr>
                <a:solidFill>
                  <a:srgbClr val="FFFFFF"/>
                </a:solidFill>
                <a:latin typeface="Anaheim"/>
                <a:ea typeface="Anaheim"/>
                <a:cs typeface="Anaheim"/>
                <a:sym typeface="Anaheim"/>
              </a:endParaRPr>
            </a:p>
          </p:txBody>
        </p:sp>
        <p:sp>
          <p:nvSpPr>
            <p:cNvPr id="163" name="Google Shape;163;p16"/>
            <p:cNvSpPr txBox="1"/>
            <p:nvPr/>
          </p:nvSpPr>
          <p:spPr>
            <a:xfrm>
              <a:off x="720000" y="1264638"/>
              <a:ext cx="1957500" cy="529800"/>
            </a:xfrm>
            <a:prstGeom prst="rect">
              <a:avLst/>
            </a:prstGeom>
            <a:solidFill>
              <a:srgbClr val="00FFC5"/>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200">
                  <a:solidFill>
                    <a:srgbClr val="1B1464"/>
                  </a:solidFill>
                  <a:latin typeface="Overpass Mono"/>
                  <a:ea typeface="Overpass Mono"/>
                  <a:cs typeface="Overpass Mono"/>
                  <a:sym typeface="Overpass Mono"/>
                </a:rPr>
                <a:t>Step 1</a:t>
              </a:r>
              <a:endParaRPr b="1" sz="2200">
                <a:solidFill>
                  <a:srgbClr val="1B1464"/>
                </a:solidFill>
                <a:latin typeface="Overpass Mono"/>
                <a:ea typeface="Overpass Mono"/>
                <a:cs typeface="Overpass Mono"/>
                <a:sym typeface="Overpass Mono"/>
              </a:endParaRPr>
            </a:p>
          </p:txBody>
        </p:sp>
      </p:grpSp>
      <p:grpSp>
        <p:nvGrpSpPr>
          <p:cNvPr id="164" name="Google Shape;164;p16"/>
          <p:cNvGrpSpPr/>
          <p:nvPr/>
        </p:nvGrpSpPr>
        <p:grpSpPr>
          <a:xfrm>
            <a:off x="2067650" y="2282475"/>
            <a:ext cx="4069700" cy="664200"/>
            <a:chOff x="1915250" y="2130075"/>
            <a:chExt cx="4069700" cy="664200"/>
          </a:xfrm>
        </p:grpSpPr>
        <p:sp>
          <p:nvSpPr>
            <p:cNvPr id="165" name="Google Shape;165;p16"/>
            <p:cNvSpPr txBox="1"/>
            <p:nvPr/>
          </p:nvSpPr>
          <p:spPr>
            <a:xfrm>
              <a:off x="4089250" y="2130075"/>
              <a:ext cx="1895700" cy="66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Anaheim"/>
                  <a:ea typeface="Anaheim"/>
                  <a:cs typeface="Anaheim"/>
                  <a:sym typeface="Anaheim"/>
                </a:rPr>
                <a:t>What is Dart Backend and do we need it? 🤔</a:t>
              </a:r>
              <a:endParaRPr>
                <a:solidFill>
                  <a:schemeClr val="lt1"/>
                </a:solidFill>
                <a:latin typeface="Anaheim"/>
                <a:ea typeface="Anaheim"/>
                <a:cs typeface="Anaheim"/>
                <a:sym typeface="Anaheim"/>
              </a:endParaRPr>
            </a:p>
          </p:txBody>
        </p:sp>
        <p:sp>
          <p:nvSpPr>
            <p:cNvPr id="166" name="Google Shape;166;p16"/>
            <p:cNvSpPr txBox="1"/>
            <p:nvPr/>
          </p:nvSpPr>
          <p:spPr>
            <a:xfrm>
              <a:off x="1915250" y="2180625"/>
              <a:ext cx="1957500" cy="529800"/>
            </a:xfrm>
            <a:prstGeom prst="rect">
              <a:avLst/>
            </a:prstGeom>
            <a:solidFill>
              <a:srgbClr val="EC008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200">
                  <a:solidFill>
                    <a:srgbClr val="FFFFFF"/>
                  </a:solidFill>
                  <a:latin typeface="Overpass Mono"/>
                  <a:ea typeface="Overpass Mono"/>
                  <a:cs typeface="Overpass Mono"/>
                  <a:sym typeface="Overpass Mono"/>
                </a:rPr>
                <a:t>Step 2</a:t>
              </a:r>
              <a:endParaRPr b="1" sz="2200">
                <a:solidFill>
                  <a:srgbClr val="FFFFFF"/>
                </a:solidFill>
                <a:latin typeface="Overpass Mono"/>
                <a:ea typeface="Overpass Mono"/>
                <a:cs typeface="Overpass Mono"/>
                <a:sym typeface="Overpass Mono"/>
              </a:endParaRPr>
            </a:p>
          </p:txBody>
        </p:sp>
      </p:grpSp>
      <p:grpSp>
        <p:nvGrpSpPr>
          <p:cNvPr id="167" name="Google Shape;167;p16"/>
          <p:cNvGrpSpPr/>
          <p:nvPr/>
        </p:nvGrpSpPr>
        <p:grpSpPr>
          <a:xfrm>
            <a:off x="3262900" y="3181825"/>
            <a:ext cx="4113624" cy="664200"/>
            <a:chOff x="3110500" y="3029425"/>
            <a:chExt cx="4113624" cy="664200"/>
          </a:xfrm>
        </p:grpSpPr>
        <p:sp>
          <p:nvSpPr>
            <p:cNvPr id="168" name="Google Shape;168;p16"/>
            <p:cNvSpPr txBox="1"/>
            <p:nvPr/>
          </p:nvSpPr>
          <p:spPr>
            <a:xfrm>
              <a:off x="5328424" y="3029425"/>
              <a:ext cx="1895700" cy="66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Anaheim"/>
                  <a:ea typeface="Anaheim"/>
                  <a:cs typeface="Anaheim"/>
                  <a:sym typeface="Anaheim"/>
                </a:rPr>
                <a:t>What are the available options ✨</a:t>
              </a:r>
              <a:endParaRPr>
                <a:solidFill>
                  <a:schemeClr val="lt1"/>
                </a:solidFill>
                <a:latin typeface="Anaheim"/>
                <a:ea typeface="Anaheim"/>
                <a:cs typeface="Anaheim"/>
                <a:sym typeface="Anaheim"/>
              </a:endParaRPr>
            </a:p>
            <a:p>
              <a:pPr indent="0" lvl="0" marL="0" rtl="0" algn="ctr">
                <a:spcBef>
                  <a:spcPts val="0"/>
                </a:spcBef>
                <a:spcAft>
                  <a:spcPts val="0"/>
                </a:spcAft>
                <a:buNone/>
              </a:pPr>
              <a:r>
                <a:t/>
              </a:r>
              <a:endParaRPr>
                <a:solidFill>
                  <a:srgbClr val="FFFFFF"/>
                </a:solidFill>
                <a:latin typeface="Anaheim"/>
                <a:ea typeface="Anaheim"/>
                <a:cs typeface="Anaheim"/>
                <a:sym typeface="Anaheim"/>
              </a:endParaRPr>
            </a:p>
          </p:txBody>
        </p:sp>
        <p:sp>
          <p:nvSpPr>
            <p:cNvPr id="169" name="Google Shape;169;p16"/>
            <p:cNvSpPr txBox="1"/>
            <p:nvPr/>
          </p:nvSpPr>
          <p:spPr>
            <a:xfrm>
              <a:off x="3110500" y="3096625"/>
              <a:ext cx="1957500" cy="529800"/>
            </a:xfrm>
            <a:prstGeom prst="rect">
              <a:avLst/>
            </a:prstGeom>
            <a:solidFill>
              <a:srgbClr val="00FFC5"/>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200">
                  <a:solidFill>
                    <a:srgbClr val="1B1464"/>
                  </a:solidFill>
                  <a:latin typeface="Overpass Mono"/>
                  <a:ea typeface="Overpass Mono"/>
                  <a:cs typeface="Overpass Mono"/>
                  <a:sym typeface="Overpass Mono"/>
                </a:rPr>
                <a:t>Step 3</a:t>
              </a:r>
              <a:endParaRPr b="1" sz="2200">
                <a:solidFill>
                  <a:srgbClr val="1B1464"/>
                </a:solidFill>
                <a:latin typeface="Overpass Mono"/>
                <a:ea typeface="Overpass Mono"/>
                <a:cs typeface="Overpass Mono"/>
                <a:sym typeface="Overpass Mono"/>
              </a:endParaRPr>
            </a:p>
          </p:txBody>
        </p:sp>
      </p:grpSp>
      <p:grpSp>
        <p:nvGrpSpPr>
          <p:cNvPr id="170" name="Google Shape;170;p16"/>
          <p:cNvGrpSpPr/>
          <p:nvPr/>
        </p:nvGrpSpPr>
        <p:grpSpPr>
          <a:xfrm>
            <a:off x="4458150" y="4097825"/>
            <a:ext cx="4118250" cy="664200"/>
            <a:chOff x="4305750" y="3945425"/>
            <a:chExt cx="4118250" cy="664200"/>
          </a:xfrm>
        </p:grpSpPr>
        <p:sp>
          <p:nvSpPr>
            <p:cNvPr id="171" name="Google Shape;171;p16"/>
            <p:cNvSpPr txBox="1"/>
            <p:nvPr/>
          </p:nvSpPr>
          <p:spPr>
            <a:xfrm>
              <a:off x="6528300" y="3945425"/>
              <a:ext cx="1895700" cy="66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naheim"/>
                  <a:ea typeface="Anaheim"/>
                  <a:cs typeface="Anaheim"/>
                  <a:sym typeface="Anaheim"/>
                </a:rPr>
                <a:t>Won’t let you go without a Demo 😉</a:t>
              </a:r>
              <a:endParaRPr>
                <a:solidFill>
                  <a:srgbClr val="FFFFFF"/>
                </a:solidFill>
                <a:latin typeface="Anaheim"/>
                <a:ea typeface="Anaheim"/>
                <a:cs typeface="Anaheim"/>
                <a:sym typeface="Anaheim"/>
              </a:endParaRPr>
            </a:p>
          </p:txBody>
        </p:sp>
        <p:sp>
          <p:nvSpPr>
            <p:cNvPr id="172" name="Google Shape;172;p16"/>
            <p:cNvSpPr txBox="1"/>
            <p:nvPr/>
          </p:nvSpPr>
          <p:spPr>
            <a:xfrm>
              <a:off x="4305750" y="4012625"/>
              <a:ext cx="1957500" cy="529800"/>
            </a:xfrm>
            <a:prstGeom prst="rect">
              <a:avLst/>
            </a:prstGeom>
            <a:solidFill>
              <a:srgbClr val="EC008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200">
                  <a:solidFill>
                    <a:srgbClr val="FFFFFF"/>
                  </a:solidFill>
                  <a:latin typeface="Overpass Mono"/>
                  <a:ea typeface="Overpass Mono"/>
                  <a:cs typeface="Overpass Mono"/>
                  <a:sym typeface="Overpass Mono"/>
                </a:rPr>
                <a:t>Step 4</a:t>
              </a:r>
              <a:endParaRPr b="1" sz="2200">
                <a:solidFill>
                  <a:srgbClr val="FFFFFF"/>
                </a:solidFill>
                <a:latin typeface="Overpass Mono"/>
                <a:ea typeface="Overpass Mono"/>
                <a:cs typeface="Overpass Mono"/>
                <a:sym typeface="Overpass Mono"/>
              </a:endParaRPr>
            </a:p>
          </p:txBody>
        </p:sp>
      </p:grpSp>
      <p:cxnSp>
        <p:nvCxnSpPr>
          <p:cNvPr id="173" name="Google Shape;173;p16"/>
          <p:cNvCxnSpPr>
            <a:stCxn id="163" idx="2"/>
            <a:endCxn id="166" idx="1"/>
          </p:cNvCxnSpPr>
          <p:nvPr/>
        </p:nvCxnSpPr>
        <p:spPr>
          <a:xfrm flipH="1" rot="-5400000">
            <a:off x="1633950" y="2164038"/>
            <a:ext cx="651000" cy="216600"/>
          </a:xfrm>
          <a:prstGeom prst="bentConnector2">
            <a:avLst/>
          </a:prstGeom>
          <a:noFill/>
          <a:ln cap="flat" cmpd="sng" w="28575">
            <a:solidFill>
              <a:schemeClr val="lt1"/>
            </a:solidFill>
            <a:prstDash val="solid"/>
            <a:round/>
            <a:headEnd len="med" w="med" type="none"/>
            <a:tailEnd len="med" w="med" type="oval"/>
          </a:ln>
        </p:spPr>
      </p:cxnSp>
      <p:cxnSp>
        <p:nvCxnSpPr>
          <p:cNvPr id="174" name="Google Shape;174;p16"/>
          <p:cNvCxnSpPr>
            <a:stCxn id="166" idx="2"/>
            <a:endCxn id="169" idx="1"/>
          </p:cNvCxnSpPr>
          <p:nvPr/>
        </p:nvCxnSpPr>
        <p:spPr>
          <a:xfrm flipH="1" rot="-5400000">
            <a:off x="2829200" y="3080025"/>
            <a:ext cx="651000" cy="216600"/>
          </a:xfrm>
          <a:prstGeom prst="bentConnector2">
            <a:avLst/>
          </a:prstGeom>
          <a:noFill/>
          <a:ln cap="flat" cmpd="sng" w="28575">
            <a:solidFill>
              <a:schemeClr val="lt1"/>
            </a:solidFill>
            <a:prstDash val="solid"/>
            <a:round/>
            <a:headEnd len="med" w="med" type="none"/>
            <a:tailEnd len="med" w="med" type="oval"/>
          </a:ln>
        </p:spPr>
      </p:cxnSp>
      <p:cxnSp>
        <p:nvCxnSpPr>
          <p:cNvPr id="175" name="Google Shape;175;p16"/>
          <p:cNvCxnSpPr>
            <a:stCxn id="169" idx="2"/>
            <a:endCxn id="172" idx="1"/>
          </p:cNvCxnSpPr>
          <p:nvPr/>
        </p:nvCxnSpPr>
        <p:spPr>
          <a:xfrm flipH="1" rot="-5400000">
            <a:off x="4024450" y="3996025"/>
            <a:ext cx="651000" cy="216600"/>
          </a:xfrm>
          <a:prstGeom prst="bentConnector2">
            <a:avLst/>
          </a:prstGeom>
          <a:noFill/>
          <a:ln cap="flat" cmpd="sng" w="28575">
            <a:solidFill>
              <a:schemeClr val="lt1"/>
            </a:solidFill>
            <a:prstDash val="solid"/>
            <a:round/>
            <a:headEnd len="med" w="med" type="none"/>
            <a:tailEnd len="med" w="med" type="oval"/>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500"/>
                                        <p:tgtEl>
                                          <p:spTgt spid="161"/>
                                        </p:tgtEl>
                                      </p:cBhvr>
                                    </p:animEffect>
                                  </p:childTnLst>
                                </p:cTn>
                              </p:par>
                              <p:par>
                                <p:cTn fill="hold" nodeType="with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500"/>
                                        <p:tgtEl>
                                          <p:spTgt spid="1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500"/>
                                        <p:tgtEl>
                                          <p:spTgt spid="164"/>
                                        </p:tgtEl>
                                      </p:cBhvr>
                                    </p:animEffect>
                                  </p:childTnLst>
                                </p:cTn>
                              </p:par>
                              <p:par>
                                <p:cTn fill="hold" nodeType="with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500"/>
                                        <p:tgtEl>
                                          <p:spTgt spid="1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500"/>
                                        <p:tgtEl>
                                          <p:spTgt spid="167"/>
                                        </p:tgtEl>
                                      </p:cBhvr>
                                    </p:animEffect>
                                  </p:childTnLst>
                                </p:cTn>
                              </p:par>
                              <p:par>
                                <p:cTn fill="hold" nodeType="with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500"/>
                                        <p:tgtEl>
                                          <p:spTgt spid="1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500"/>
                                        <p:tgtEl>
                                          <p:spTgt spid="1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7"/>
          <p:cNvSpPr txBox="1"/>
          <p:nvPr>
            <p:ph type="title"/>
          </p:nvPr>
        </p:nvSpPr>
        <p:spPr>
          <a:xfrm>
            <a:off x="1278050" y="343200"/>
            <a:ext cx="6588000" cy="129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Typical day-to-day Job </a:t>
            </a:r>
            <a:r>
              <a:rPr lang="es"/>
              <a:t>a</a:t>
            </a:r>
            <a:r>
              <a:rPr lang="es"/>
              <a:t>s </a:t>
            </a:r>
            <a:r>
              <a:rPr lang="es"/>
              <a:t>a</a:t>
            </a:r>
            <a:r>
              <a:rPr lang="es"/>
              <a:t> Flutter Developer</a:t>
            </a:r>
            <a:endParaRPr/>
          </a:p>
        </p:txBody>
      </p:sp>
      <p:sp>
        <p:nvSpPr>
          <p:cNvPr id="181" name="Google Shape;181;p17"/>
          <p:cNvSpPr txBox="1"/>
          <p:nvPr>
            <p:ph idx="2" type="title"/>
          </p:nvPr>
        </p:nvSpPr>
        <p:spPr>
          <a:xfrm>
            <a:off x="779125" y="1502000"/>
            <a:ext cx="2481300" cy="768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Come to the office 🏢</a:t>
            </a:r>
            <a:endParaRPr/>
          </a:p>
        </p:txBody>
      </p:sp>
      <p:sp>
        <p:nvSpPr>
          <p:cNvPr id="182" name="Google Shape;182;p17"/>
          <p:cNvSpPr txBox="1"/>
          <p:nvPr>
            <p:ph idx="4" type="title"/>
          </p:nvPr>
        </p:nvSpPr>
        <p:spPr>
          <a:xfrm>
            <a:off x="2596725" y="2389620"/>
            <a:ext cx="3257400" cy="117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See the unresolved JIRA tickets and cry 🥲</a:t>
            </a:r>
            <a:endParaRPr/>
          </a:p>
        </p:txBody>
      </p:sp>
      <p:sp>
        <p:nvSpPr>
          <p:cNvPr id="183" name="Google Shape;183;p17"/>
          <p:cNvSpPr txBox="1"/>
          <p:nvPr>
            <p:ph idx="2" type="title"/>
          </p:nvPr>
        </p:nvSpPr>
        <p:spPr>
          <a:xfrm>
            <a:off x="5242875" y="3694950"/>
            <a:ext cx="3122100" cy="90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Start integrating the APIs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500"/>
                                        <p:tgtEl>
                                          <p:spTgt spid="1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500"/>
                                        <p:tgtEl>
                                          <p:spTgt spid="1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500"/>
                                        <p:tgtEl>
                                          <p:spTgt spid="1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500"/>
                                        <p:tgtEl>
                                          <p:spTgt spid="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8"/>
          <p:cNvSpPr txBox="1"/>
          <p:nvPr>
            <p:ph type="title"/>
          </p:nvPr>
        </p:nvSpPr>
        <p:spPr>
          <a:xfrm>
            <a:off x="720000" y="343200"/>
            <a:ext cx="7704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If often feels like this</a:t>
            </a:r>
            <a:endParaRPr/>
          </a:p>
        </p:txBody>
      </p:sp>
      <p:pic>
        <p:nvPicPr>
          <p:cNvPr id="189" name="Google Shape;189;p18"/>
          <p:cNvPicPr preferRelativeResize="0"/>
          <p:nvPr/>
        </p:nvPicPr>
        <p:blipFill>
          <a:blip r:embed="rId3">
            <a:alphaModFix/>
          </a:blip>
          <a:stretch>
            <a:fillRect/>
          </a:stretch>
        </p:blipFill>
        <p:spPr>
          <a:xfrm>
            <a:off x="1625138" y="1208250"/>
            <a:ext cx="5893726" cy="33152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500"/>
                                        <p:tgtEl>
                                          <p:spTgt spid="188"/>
                                        </p:tgtEl>
                                      </p:cBhvr>
                                    </p:animEffect>
                                  </p:childTnLst>
                                </p:cTn>
                              </p:par>
                              <p:par>
                                <p:cTn fill="hold" nodeType="with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500"/>
                                        <p:tgtEl>
                                          <p:spTgt spid="1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9"/>
          <p:cNvSpPr txBox="1"/>
          <p:nvPr>
            <p:ph type="title"/>
          </p:nvPr>
        </p:nvSpPr>
        <p:spPr>
          <a:xfrm>
            <a:off x="720000" y="343200"/>
            <a:ext cx="7704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What is the solution then? 🤔</a:t>
            </a:r>
            <a:endParaRPr/>
          </a:p>
        </p:txBody>
      </p:sp>
      <p:pic>
        <p:nvPicPr>
          <p:cNvPr id="195" name="Google Shape;195;p19"/>
          <p:cNvPicPr preferRelativeResize="0"/>
          <p:nvPr/>
        </p:nvPicPr>
        <p:blipFill>
          <a:blip r:embed="rId3">
            <a:alphaModFix/>
          </a:blip>
          <a:stretch>
            <a:fillRect/>
          </a:stretch>
        </p:blipFill>
        <p:spPr>
          <a:xfrm>
            <a:off x="2658750" y="1012200"/>
            <a:ext cx="3826500" cy="3826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500"/>
                                        <p:tgtEl>
                                          <p:spTgt spid="194"/>
                                        </p:tgtEl>
                                      </p:cBhvr>
                                    </p:animEffect>
                                  </p:childTnLst>
                                </p:cTn>
                              </p:par>
                              <p:par>
                                <p:cTn fill="hold" nodeType="with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0"/>
          <p:cNvSpPr txBox="1"/>
          <p:nvPr>
            <p:ph type="title"/>
          </p:nvPr>
        </p:nvSpPr>
        <p:spPr>
          <a:xfrm>
            <a:off x="720000" y="343200"/>
            <a:ext cx="7704000" cy="140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But why </a:t>
            </a:r>
            <a:r>
              <a:rPr lang="es"/>
              <a:t>anyone</a:t>
            </a:r>
            <a:r>
              <a:rPr lang="es"/>
              <a:t> would want Dart as a backend? 🤔</a:t>
            </a:r>
            <a:endParaRPr/>
          </a:p>
        </p:txBody>
      </p:sp>
      <p:pic>
        <p:nvPicPr>
          <p:cNvPr id="201" name="Google Shape;201;p20"/>
          <p:cNvPicPr preferRelativeResize="0"/>
          <p:nvPr/>
        </p:nvPicPr>
        <p:blipFill>
          <a:blip r:embed="rId3">
            <a:alphaModFix/>
          </a:blip>
          <a:stretch>
            <a:fillRect/>
          </a:stretch>
        </p:blipFill>
        <p:spPr>
          <a:xfrm>
            <a:off x="1305100" y="1746600"/>
            <a:ext cx="6533800" cy="271152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500"/>
                                        <p:tgtEl>
                                          <p:spTgt spid="2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500"/>
                                        <p:tgtEl>
                                          <p:spTgt spid="2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1"/>
          <p:cNvSpPr txBox="1"/>
          <p:nvPr>
            <p:ph type="title"/>
          </p:nvPr>
        </p:nvSpPr>
        <p:spPr>
          <a:xfrm>
            <a:off x="1278050" y="343200"/>
            <a:ext cx="7149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2</a:t>
            </a:r>
            <a:r>
              <a:rPr lang="es"/>
              <a:t>. </a:t>
            </a:r>
            <a:r>
              <a:rPr lang="es"/>
              <a:t>What is a Backend? </a:t>
            </a:r>
            <a:endParaRPr/>
          </a:p>
        </p:txBody>
      </p:sp>
      <p:sp>
        <p:nvSpPr>
          <p:cNvPr id="207" name="Google Shape;207;p21"/>
          <p:cNvSpPr txBox="1"/>
          <p:nvPr/>
        </p:nvSpPr>
        <p:spPr>
          <a:xfrm>
            <a:off x="1193600" y="4016975"/>
            <a:ext cx="7317900" cy="8820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lt1"/>
              </a:buClr>
              <a:buSzPts val="1600"/>
              <a:buFont typeface="Anaheim"/>
              <a:buChar char="●"/>
            </a:pPr>
            <a:r>
              <a:rPr lang="es" sz="1600">
                <a:solidFill>
                  <a:schemeClr val="lt1"/>
                </a:solidFill>
                <a:latin typeface="Anaheim"/>
                <a:ea typeface="Anaheim"/>
                <a:cs typeface="Anaheim"/>
                <a:sym typeface="Anaheim"/>
              </a:rPr>
              <a:t>Backend means an application that runs on a server and can handle client requests.</a:t>
            </a:r>
            <a:endParaRPr sz="1600">
              <a:solidFill>
                <a:schemeClr val="lt1"/>
              </a:solidFill>
              <a:latin typeface="Anaheim"/>
              <a:ea typeface="Anaheim"/>
              <a:cs typeface="Anaheim"/>
              <a:sym typeface="Anaheim"/>
            </a:endParaRPr>
          </a:p>
          <a:p>
            <a:pPr indent="-330200" lvl="0" marL="457200" rtl="0" algn="l">
              <a:spcBef>
                <a:spcPts val="0"/>
              </a:spcBef>
              <a:spcAft>
                <a:spcPts val="0"/>
              </a:spcAft>
              <a:buClr>
                <a:schemeClr val="lt1"/>
              </a:buClr>
              <a:buSzPts val="1600"/>
              <a:buFont typeface="Anaheim"/>
              <a:buChar char="●"/>
            </a:pPr>
            <a:r>
              <a:rPr lang="es" sz="1600">
                <a:solidFill>
                  <a:schemeClr val="lt1"/>
                </a:solidFill>
                <a:latin typeface="Anaheim"/>
                <a:ea typeface="Anaheim"/>
                <a:cs typeface="Anaheim"/>
                <a:sym typeface="Anaheim"/>
              </a:rPr>
              <a:t>It deals with Databases and  </a:t>
            </a:r>
            <a:r>
              <a:rPr lang="es" sz="1600">
                <a:solidFill>
                  <a:schemeClr val="lt1"/>
                </a:solidFill>
                <a:latin typeface="Anaheim"/>
                <a:ea typeface="Anaheim"/>
                <a:cs typeface="Anaheim"/>
                <a:sym typeface="Anaheim"/>
              </a:rPr>
              <a:t>APIs</a:t>
            </a:r>
            <a:endParaRPr sz="1600">
              <a:solidFill>
                <a:schemeClr val="lt1"/>
              </a:solidFill>
              <a:latin typeface="Anaheim"/>
              <a:ea typeface="Anaheim"/>
              <a:cs typeface="Anaheim"/>
              <a:sym typeface="Anaheim"/>
            </a:endParaRPr>
          </a:p>
        </p:txBody>
      </p:sp>
      <p:pic>
        <p:nvPicPr>
          <p:cNvPr id="208" name="Google Shape;208;p21"/>
          <p:cNvPicPr preferRelativeResize="0"/>
          <p:nvPr/>
        </p:nvPicPr>
        <p:blipFill>
          <a:blip r:embed="rId3">
            <a:alphaModFix/>
          </a:blip>
          <a:stretch>
            <a:fillRect/>
          </a:stretch>
        </p:blipFill>
        <p:spPr>
          <a:xfrm>
            <a:off x="3141550" y="1088400"/>
            <a:ext cx="2860901" cy="26999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500"/>
                                        <p:tgtEl>
                                          <p:spTgt spid="2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500"/>
                                        <p:tgtEl>
                                          <p:spTgt spid="2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xEl>
                                              <p:pRg end="0" st="0"/>
                                            </p:txEl>
                                          </p:spTgt>
                                        </p:tgtEl>
                                        <p:attrNameLst>
                                          <p:attrName>style.visibility</p:attrName>
                                        </p:attrNameLst>
                                      </p:cBhvr>
                                      <p:to>
                                        <p:strVal val="visible"/>
                                      </p:to>
                                    </p:set>
                                    <p:animEffect filter="fade" transition="in">
                                      <p:cBhvr>
                                        <p:cTn dur="1500"/>
                                        <p:tgtEl>
                                          <p:spTgt spid="20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xEl>
                                              <p:pRg end="1" st="1"/>
                                            </p:txEl>
                                          </p:spTgt>
                                        </p:tgtEl>
                                        <p:attrNameLst>
                                          <p:attrName>style.visibility</p:attrName>
                                        </p:attrNameLst>
                                      </p:cBhvr>
                                      <p:to>
                                        <p:strVal val="visible"/>
                                      </p:to>
                                    </p:set>
                                    <p:animEffect filter="fade" transition="in">
                                      <p:cBhvr>
                                        <p:cTn dur="1500"/>
                                        <p:tgtEl>
                                          <p:spTgt spid="207">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Programming Lesson Infographics by Slidesgo">
  <a:themeElements>
    <a:clrScheme name="Simple Light">
      <a:dk1>
        <a:srgbClr val="1B1464"/>
      </a:dk1>
      <a:lt1>
        <a:srgbClr val="FFFFFF"/>
      </a:lt1>
      <a:dk2>
        <a:srgbClr val="00FFC5"/>
      </a:dk2>
      <a:lt2>
        <a:srgbClr val="EC008C"/>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